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06" r:id="rId3"/>
    <p:sldId id="266" r:id="rId4"/>
    <p:sldId id="269" r:id="rId5"/>
    <p:sldId id="341" r:id="rId6"/>
    <p:sldId id="342" r:id="rId7"/>
    <p:sldId id="343" r:id="rId8"/>
    <p:sldId id="307" r:id="rId9"/>
    <p:sldId id="272" r:id="rId10"/>
    <p:sldId id="267" r:id="rId11"/>
    <p:sldId id="270" r:id="rId12"/>
    <p:sldId id="273" r:id="rId13"/>
    <p:sldId id="259" r:id="rId14"/>
    <p:sldId id="301" r:id="rId15"/>
    <p:sldId id="308" r:id="rId16"/>
    <p:sldId id="312" r:id="rId17"/>
    <p:sldId id="276" r:id="rId18"/>
    <p:sldId id="300" r:id="rId19"/>
    <p:sldId id="278" r:id="rId20"/>
    <p:sldId id="310" r:id="rId21"/>
    <p:sldId id="281" r:id="rId22"/>
    <p:sldId id="311" r:id="rId23"/>
    <p:sldId id="282" r:id="rId24"/>
    <p:sldId id="302" r:id="rId25"/>
    <p:sldId id="303" r:id="rId26"/>
    <p:sldId id="288" r:id="rId27"/>
    <p:sldId id="287" r:id="rId28"/>
    <p:sldId id="289" r:id="rId29"/>
    <p:sldId id="290" r:id="rId30"/>
    <p:sldId id="291" r:id="rId31"/>
    <p:sldId id="292" r:id="rId32"/>
    <p:sldId id="298" r:id="rId33"/>
    <p:sldId id="261" r:id="rId34"/>
  </p:sldIdLst>
  <p:sldSz cx="12192000" cy="6858000"/>
  <p:notesSz cx="6858000" cy="914400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CC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91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AB6409-8594-4750-A64E-6EF2EE5496D0}" type="doc">
      <dgm:prSet loTypeId="urn:microsoft.com/office/officeart/2005/8/layout/chevron2" loCatId="process" qsTypeId="urn:microsoft.com/office/officeart/2005/8/quickstyle/simple3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80EDD00F-BCBB-4C5F-BB05-0BAC81BABC94}">
      <dgm:prSet phldrT="[Текст]" custT="1"/>
      <dgm:spPr/>
      <dgm:t>
        <a:bodyPr/>
        <a:lstStyle/>
        <a:p>
          <a:r>
            <a:rPr lang="en-US" sz="2400" dirty="0"/>
            <a:t>I</a:t>
          </a:r>
          <a:endParaRPr lang="ru-RU" sz="2400" dirty="0"/>
        </a:p>
      </dgm:t>
    </dgm:pt>
    <dgm:pt modelId="{EB9FEDB1-81ED-48B3-8403-E67103D1B032}" type="parTrans" cxnId="{92974232-B8E0-49E4-8DC6-C00E2545A6F2}">
      <dgm:prSet/>
      <dgm:spPr/>
      <dgm:t>
        <a:bodyPr/>
        <a:lstStyle/>
        <a:p>
          <a:endParaRPr lang="ru-RU" sz="2000"/>
        </a:p>
      </dgm:t>
    </dgm:pt>
    <dgm:pt modelId="{2719B3D4-2C41-4E00-859B-F76BCBE442A8}" type="sibTrans" cxnId="{92974232-B8E0-49E4-8DC6-C00E2545A6F2}">
      <dgm:prSet/>
      <dgm:spPr/>
      <dgm:t>
        <a:bodyPr/>
        <a:lstStyle/>
        <a:p>
          <a:endParaRPr lang="ru-RU" sz="2000"/>
        </a:p>
      </dgm:t>
    </dgm:pt>
    <dgm:pt modelId="{512AD30E-D9AC-478A-999F-098B0E56928E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чтение текста вслух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2CDAA184-8DB1-4198-BDCC-5B9F44D3B548}" type="parTrans" cxnId="{FA1C41F5-0BA0-4B88-8644-5B5F965B412F}">
      <dgm:prSet/>
      <dgm:spPr/>
      <dgm:t>
        <a:bodyPr/>
        <a:lstStyle/>
        <a:p>
          <a:endParaRPr lang="ru-RU" sz="2000"/>
        </a:p>
      </dgm:t>
    </dgm:pt>
    <dgm:pt modelId="{064FE329-A8AE-48F6-BE4D-2CB474C596F0}" type="sibTrans" cxnId="{FA1C41F5-0BA0-4B88-8644-5B5F965B412F}">
      <dgm:prSet/>
      <dgm:spPr/>
      <dgm:t>
        <a:bodyPr/>
        <a:lstStyle/>
        <a:p>
          <a:endParaRPr lang="ru-RU" sz="2000"/>
        </a:p>
      </dgm:t>
    </dgm:pt>
    <dgm:pt modelId="{B68B39AA-E808-4ACB-8E24-64B9F46AD43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en-US" sz="2400" dirty="0"/>
            <a:t>III</a:t>
          </a:r>
          <a:endParaRPr lang="ru-RU" sz="2400" dirty="0"/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dirty="0"/>
        </a:p>
      </dgm:t>
    </dgm:pt>
    <dgm:pt modelId="{D1D2C1A8-C469-4378-A78B-FCBC609A2C12}" type="parTrans" cxnId="{8CB0648A-F11E-417C-83D6-D9D2243D51DD}">
      <dgm:prSet/>
      <dgm:spPr/>
      <dgm:t>
        <a:bodyPr/>
        <a:lstStyle/>
        <a:p>
          <a:endParaRPr lang="ru-RU" sz="2000"/>
        </a:p>
      </dgm:t>
    </dgm:pt>
    <dgm:pt modelId="{FD7D6AF6-B628-460F-B402-A8948A60FFBD}" type="sibTrans" cxnId="{8CB0648A-F11E-417C-83D6-D9D2243D51DD}">
      <dgm:prSet/>
      <dgm:spPr/>
      <dgm:t>
        <a:bodyPr/>
        <a:lstStyle/>
        <a:p>
          <a:endParaRPr lang="ru-RU" sz="2000"/>
        </a:p>
      </dgm:t>
    </dgm:pt>
    <dgm:pt modelId="{C1E0D19A-0696-495D-B112-4576BF7E04AF}">
      <dgm:prSet phldrT="[Текст]" custT="1"/>
      <dgm:spPr/>
      <dgm:t>
        <a:bodyPr/>
        <a:lstStyle/>
        <a:p>
          <a:pPr algn="just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монологическое высказывание по одной из выбранной тем беседы</a:t>
          </a:r>
        </a:p>
      </dgm:t>
    </dgm:pt>
    <dgm:pt modelId="{C6932FF0-E3FF-4B34-A1AD-2B5748D7EC67}" type="parTrans" cxnId="{469A2FC7-24D4-47D9-A377-37A368B8693B}">
      <dgm:prSet/>
      <dgm:spPr/>
      <dgm:t>
        <a:bodyPr/>
        <a:lstStyle/>
        <a:p>
          <a:endParaRPr lang="ru-RU" sz="2000"/>
        </a:p>
      </dgm:t>
    </dgm:pt>
    <dgm:pt modelId="{71D23B70-629A-4EA0-99AD-9870683D6E5F}" type="sibTrans" cxnId="{469A2FC7-24D4-47D9-A377-37A368B8693B}">
      <dgm:prSet/>
      <dgm:spPr/>
      <dgm:t>
        <a:bodyPr/>
        <a:lstStyle/>
        <a:p>
          <a:endParaRPr lang="ru-RU" sz="2000"/>
        </a:p>
      </dgm:t>
    </dgm:pt>
    <dgm:pt modelId="{8A4FC5EA-4450-4A7A-B5D3-433A3CB79681}">
      <dgm:prSet phldrT="[Текст]" custT="1"/>
      <dgm:spPr/>
      <dgm:t>
        <a:bodyPr/>
        <a:lstStyle/>
        <a:p>
          <a:r>
            <a:rPr lang="en-US" sz="2400" dirty="0"/>
            <a:t>IV</a:t>
          </a:r>
          <a:endParaRPr lang="ru-RU" sz="2400" dirty="0"/>
        </a:p>
      </dgm:t>
    </dgm:pt>
    <dgm:pt modelId="{B121DD9A-A6F6-4D01-B83E-F983932F53C5}" type="parTrans" cxnId="{4B66FDC6-7871-4E66-8B08-D9B35329BA10}">
      <dgm:prSet/>
      <dgm:spPr/>
      <dgm:t>
        <a:bodyPr/>
        <a:lstStyle/>
        <a:p>
          <a:endParaRPr lang="ru-RU" sz="2000"/>
        </a:p>
      </dgm:t>
    </dgm:pt>
    <dgm:pt modelId="{6D0A1649-7E7D-49F4-A6C6-09024AFA5AA7}" type="sibTrans" cxnId="{4B66FDC6-7871-4E66-8B08-D9B35329BA10}">
      <dgm:prSet/>
      <dgm:spPr/>
      <dgm:t>
        <a:bodyPr/>
        <a:lstStyle/>
        <a:p>
          <a:endParaRPr lang="ru-RU" sz="2000"/>
        </a:p>
      </dgm:t>
    </dgm:pt>
    <dgm:pt modelId="{3B050178-2CAB-4AF3-8972-EA9176375796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диалог</a:t>
          </a:r>
        </a:p>
      </dgm:t>
    </dgm:pt>
    <dgm:pt modelId="{A05C0366-331B-47BF-9596-2BBD631C51DC}" type="parTrans" cxnId="{37BB82D8-4932-47F9-AEA2-2CD0D904F533}">
      <dgm:prSet/>
      <dgm:spPr/>
      <dgm:t>
        <a:bodyPr/>
        <a:lstStyle/>
        <a:p>
          <a:endParaRPr lang="ru-RU" sz="2000"/>
        </a:p>
      </dgm:t>
    </dgm:pt>
    <dgm:pt modelId="{98770503-ADAE-4BA7-81A1-2AFDC8A6D717}" type="sibTrans" cxnId="{37BB82D8-4932-47F9-AEA2-2CD0D904F533}">
      <dgm:prSet/>
      <dgm:spPr/>
      <dgm:t>
        <a:bodyPr/>
        <a:lstStyle/>
        <a:p>
          <a:endParaRPr lang="ru-RU" sz="2000"/>
        </a:p>
      </dgm:t>
    </dgm:pt>
    <dgm:pt modelId="{2BECDD5C-9C35-4BD3-BC8C-E2A7F0B1F697}">
      <dgm:prSet phldrT="[Текст]" custT="1"/>
      <dgm:spPr/>
      <dgm:t>
        <a:bodyPr/>
        <a:lstStyle/>
        <a:p>
          <a:endParaRPr lang="ru-RU" sz="1800" dirty="0"/>
        </a:p>
      </dgm:t>
    </dgm:pt>
    <dgm:pt modelId="{06D850A9-B655-4F1D-B30A-2ECA8EAC8519}" type="parTrans" cxnId="{B5D67743-8466-423C-AEC6-53A4A59648C5}">
      <dgm:prSet/>
      <dgm:spPr/>
      <dgm:t>
        <a:bodyPr/>
        <a:lstStyle/>
        <a:p>
          <a:endParaRPr lang="ru-RU" sz="2000"/>
        </a:p>
      </dgm:t>
    </dgm:pt>
    <dgm:pt modelId="{D52ED0B2-B9D2-41EE-AD68-8D0B3EF53693}" type="sibTrans" cxnId="{B5D67743-8466-423C-AEC6-53A4A59648C5}">
      <dgm:prSet/>
      <dgm:spPr/>
      <dgm:t>
        <a:bodyPr/>
        <a:lstStyle/>
        <a:p>
          <a:endParaRPr lang="ru-RU" sz="2000"/>
        </a:p>
      </dgm:t>
    </dgm:pt>
    <dgm:pt modelId="{1EA32818-15A6-4FD5-90AD-B65157F7F1E9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en-US" sz="2400" dirty="0"/>
            <a:t>II</a:t>
          </a:r>
          <a:endParaRPr lang="ru-RU" sz="2400" dirty="0"/>
        </a:p>
        <a:p>
          <a:pPr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dirty="0"/>
        </a:p>
      </dgm:t>
    </dgm:pt>
    <dgm:pt modelId="{49D45D15-85C8-4D2B-8D40-6693E75DB185}" type="parTrans" cxnId="{1750D4D9-973C-4C91-A567-90C0BA57A0FF}">
      <dgm:prSet/>
      <dgm:spPr/>
      <dgm:t>
        <a:bodyPr/>
        <a:lstStyle/>
        <a:p>
          <a:endParaRPr lang="ru-RU" sz="2000"/>
        </a:p>
      </dgm:t>
    </dgm:pt>
    <dgm:pt modelId="{857808D0-CDC8-4416-8CC9-74C3DAC6FDB6}" type="sibTrans" cxnId="{1750D4D9-973C-4C91-A567-90C0BA57A0FF}">
      <dgm:prSet/>
      <dgm:spPr/>
      <dgm:t>
        <a:bodyPr/>
        <a:lstStyle/>
        <a:p>
          <a:endParaRPr lang="ru-RU" sz="2000"/>
        </a:p>
      </dgm:t>
    </dgm:pt>
    <dgm:pt modelId="{A9F29E73-B518-4AA3-BAE1-F0012CA18419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пересказ текста с включением приведенного высказывания</a:t>
          </a:r>
        </a:p>
      </dgm:t>
    </dgm:pt>
    <dgm:pt modelId="{91EFA752-1F46-4B3C-A6CB-EB77952E7867}" type="parTrans" cxnId="{7D6769F1-E43E-4606-85F9-630263D67B52}">
      <dgm:prSet/>
      <dgm:spPr/>
      <dgm:t>
        <a:bodyPr/>
        <a:lstStyle/>
        <a:p>
          <a:endParaRPr lang="ru-RU" sz="2000"/>
        </a:p>
      </dgm:t>
    </dgm:pt>
    <dgm:pt modelId="{7611E02E-49E3-45F1-8920-9FC9BF557B9F}" type="sibTrans" cxnId="{7D6769F1-E43E-4606-85F9-630263D67B52}">
      <dgm:prSet/>
      <dgm:spPr/>
      <dgm:t>
        <a:bodyPr/>
        <a:lstStyle/>
        <a:p>
          <a:endParaRPr lang="ru-RU" sz="2000"/>
        </a:p>
      </dgm:t>
    </dgm:pt>
    <dgm:pt modelId="{F559B3CB-02A4-4557-9F4E-A111B7690443}" type="pres">
      <dgm:prSet presAssocID="{07AB6409-8594-4750-A64E-6EF2EE5496D0}" presName="linearFlow" presStyleCnt="0">
        <dgm:presLayoutVars>
          <dgm:dir/>
          <dgm:animLvl val="lvl"/>
          <dgm:resizeHandles val="exact"/>
        </dgm:presLayoutVars>
      </dgm:prSet>
      <dgm:spPr/>
    </dgm:pt>
    <dgm:pt modelId="{50CB7FA3-8C3C-413C-8330-50ADE27F1D8D}" type="pres">
      <dgm:prSet presAssocID="{80EDD00F-BCBB-4C5F-BB05-0BAC81BABC94}" presName="composite" presStyleCnt="0"/>
      <dgm:spPr/>
    </dgm:pt>
    <dgm:pt modelId="{703DD924-DF31-49C7-8D53-372B10A0F7F5}" type="pres">
      <dgm:prSet presAssocID="{80EDD00F-BCBB-4C5F-BB05-0BAC81BABC94}" presName="parentText" presStyleLbl="alignNode1" presStyleIdx="0" presStyleCnt="4" custLinFactNeighborX="0" custLinFactNeighborY="-79">
        <dgm:presLayoutVars>
          <dgm:chMax val="1"/>
          <dgm:bulletEnabled val="1"/>
        </dgm:presLayoutVars>
      </dgm:prSet>
      <dgm:spPr/>
    </dgm:pt>
    <dgm:pt modelId="{3C86F2D3-83AF-4BAB-8E49-B5B3AF8440BB}" type="pres">
      <dgm:prSet presAssocID="{80EDD00F-BCBB-4C5F-BB05-0BAC81BABC94}" presName="descendantText" presStyleLbl="alignAcc1" presStyleIdx="0" presStyleCnt="4" custLinFactNeighborX="975" custLinFactNeighborY="-122">
        <dgm:presLayoutVars>
          <dgm:bulletEnabled val="1"/>
        </dgm:presLayoutVars>
      </dgm:prSet>
      <dgm:spPr/>
    </dgm:pt>
    <dgm:pt modelId="{218BD378-CEB7-4139-838D-C58E13DD53B9}" type="pres">
      <dgm:prSet presAssocID="{2719B3D4-2C41-4E00-859B-F76BCBE442A8}" presName="sp" presStyleCnt="0"/>
      <dgm:spPr/>
    </dgm:pt>
    <dgm:pt modelId="{816F8FDF-8820-450A-818B-F09F3E3B84A3}" type="pres">
      <dgm:prSet presAssocID="{1EA32818-15A6-4FD5-90AD-B65157F7F1E9}" presName="composite" presStyleCnt="0"/>
      <dgm:spPr/>
    </dgm:pt>
    <dgm:pt modelId="{CD38A778-E426-47A3-AB67-D4C4C9BC35D6}" type="pres">
      <dgm:prSet presAssocID="{1EA32818-15A6-4FD5-90AD-B65157F7F1E9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51AD3A9C-B2A1-42AB-B8E2-CC459A721FEC}" type="pres">
      <dgm:prSet presAssocID="{1EA32818-15A6-4FD5-90AD-B65157F7F1E9}" presName="descendantText" presStyleLbl="alignAcc1" presStyleIdx="1" presStyleCnt="4">
        <dgm:presLayoutVars>
          <dgm:bulletEnabled val="1"/>
        </dgm:presLayoutVars>
      </dgm:prSet>
      <dgm:spPr/>
    </dgm:pt>
    <dgm:pt modelId="{1E0679B4-F255-4065-8F69-40E41FF43CD5}" type="pres">
      <dgm:prSet presAssocID="{857808D0-CDC8-4416-8CC9-74C3DAC6FDB6}" presName="sp" presStyleCnt="0"/>
      <dgm:spPr/>
    </dgm:pt>
    <dgm:pt modelId="{5AF1B8AD-1184-4814-A61E-37AB2DC2A186}" type="pres">
      <dgm:prSet presAssocID="{B68B39AA-E808-4ACB-8E24-64B9F46AD434}" presName="composite" presStyleCnt="0"/>
      <dgm:spPr/>
    </dgm:pt>
    <dgm:pt modelId="{CE15CC0D-FE90-4384-8232-AB09401EF824}" type="pres">
      <dgm:prSet presAssocID="{B68B39AA-E808-4ACB-8E24-64B9F46AD434}" presName="parentText" presStyleLbl="alignNode1" presStyleIdx="2" presStyleCnt="4" custLinFactNeighborX="0" custLinFactNeighborY="6339">
        <dgm:presLayoutVars>
          <dgm:chMax val="1"/>
          <dgm:bulletEnabled val="1"/>
        </dgm:presLayoutVars>
      </dgm:prSet>
      <dgm:spPr/>
    </dgm:pt>
    <dgm:pt modelId="{2B90D816-4DF5-4622-B54B-AF37A3B5E30F}" type="pres">
      <dgm:prSet presAssocID="{B68B39AA-E808-4ACB-8E24-64B9F46AD434}" presName="descendantText" presStyleLbl="alignAcc1" presStyleIdx="2" presStyleCnt="4" custLinFactNeighborX="1166" custLinFactNeighborY="19474">
        <dgm:presLayoutVars>
          <dgm:bulletEnabled val="1"/>
        </dgm:presLayoutVars>
      </dgm:prSet>
      <dgm:spPr/>
    </dgm:pt>
    <dgm:pt modelId="{1912CB09-97AA-407C-9FA3-F1993788F223}" type="pres">
      <dgm:prSet presAssocID="{FD7D6AF6-B628-460F-B402-A8948A60FFBD}" presName="sp" presStyleCnt="0"/>
      <dgm:spPr/>
    </dgm:pt>
    <dgm:pt modelId="{D433C35B-D089-4E1C-8033-8E0B2A612D03}" type="pres">
      <dgm:prSet presAssocID="{8A4FC5EA-4450-4A7A-B5D3-433A3CB79681}" presName="composite" presStyleCnt="0"/>
      <dgm:spPr/>
    </dgm:pt>
    <dgm:pt modelId="{A6CCEBBC-5C41-4CC8-80C3-0A24CCEE5A20}" type="pres">
      <dgm:prSet presAssocID="{8A4FC5EA-4450-4A7A-B5D3-433A3CB79681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1A13BF6A-946D-4C69-8E3B-B9CC18352C87}" type="pres">
      <dgm:prSet presAssocID="{8A4FC5EA-4450-4A7A-B5D3-433A3CB79681}" presName="descendantText" presStyleLbl="alignAcc1" presStyleIdx="3" presStyleCnt="4" custLinFactNeighborX="2641" custLinFactNeighborY="10254">
        <dgm:presLayoutVars>
          <dgm:bulletEnabled val="1"/>
        </dgm:presLayoutVars>
      </dgm:prSet>
      <dgm:spPr/>
    </dgm:pt>
  </dgm:ptLst>
  <dgm:cxnLst>
    <dgm:cxn modelId="{750CD802-2251-46B8-8315-D6CC141E6E80}" type="presOf" srcId="{2BECDD5C-9C35-4BD3-BC8C-E2A7F0B1F697}" destId="{3C86F2D3-83AF-4BAB-8E49-B5B3AF8440BB}" srcOrd="0" destOrd="1" presId="urn:microsoft.com/office/officeart/2005/8/layout/chevron2"/>
    <dgm:cxn modelId="{0C256708-285E-4673-8AD2-8D0B7B338962}" type="presOf" srcId="{512AD30E-D9AC-478A-999F-098B0E56928E}" destId="{3C86F2D3-83AF-4BAB-8E49-B5B3AF8440BB}" srcOrd="0" destOrd="0" presId="urn:microsoft.com/office/officeart/2005/8/layout/chevron2"/>
    <dgm:cxn modelId="{8A5E6815-AFA1-4B02-BBF8-3596CBE8B5C4}" type="presOf" srcId="{80EDD00F-BCBB-4C5F-BB05-0BAC81BABC94}" destId="{703DD924-DF31-49C7-8D53-372B10A0F7F5}" srcOrd="0" destOrd="0" presId="urn:microsoft.com/office/officeart/2005/8/layout/chevron2"/>
    <dgm:cxn modelId="{7B229E26-F794-40A8-BB96-BE566F4C9578}" type="presOf" srcId="{8A4FC5EA-4450-4A7A-B5D3-433A3CB79681}" destId="{A6CCEBBC-5C41-4CC8-80C3-0A24CCEE5A20}" srcOrd="0" destOrd="0" presId="urn:microsoft.com/office/officeart/2005/8/layout/chevron2"/>
    <dgm:cxn modelId="{620B7230-1E66-48A2-911E-C4A05C158700}" type="presOf" srcId="{C1E0D19A-0696-495D-B112-4576BF7E04AF}" destId="{2B90D816-4DF5-4622-B54B-AF37A3B5E30F}" srcOrd="0" destOrd="0" presId="urn:microsoft.com/office/officeart/2005/8/layout/chevron2"/>
    <dgm:cxn modelId="{92974232-B8E0-49E4-8DC6-C00E2545A6F2}" srcId="{07AB6409-8594-4750-A64E-6EF2EE5496D0}" destId="{80EDD00F-BCBB-4C5F-BB05-0BAC81BABC94}" srcOrd="0" destOrd="0" parTransId="{EB9FEDB1-81ED-48B3-8403-E67103D1B032}" sibTransId="{2719B3D4-2C41-4E00-859B-F76BCBE442A8}"/>
    <dgm:cxn modelId="{B5D67743-8466-423C-AEC6-53A4A59648C5}" srcId="{80EDD00F-BCBB-4C5F-BB05-0BAC81BABC94}" destId="{2BECDD5C-9C35-4BD3-BC8C-E2A7F0B1F697}" srcOrd="1" destOrd="0" parTransId="{06D850A9-B655-4F1D-B30A-2ECA8EAC8519}" sibTransId="{D52ED0B2-B9D2-41EE-AD68-8D0B3EF53693}"/>
    <dgm:cxn modelId="{5561B944-5551-4495-B34B-0734E9805165}" type="presOf" srcId="{07AB6409-8594-4750-A64E-6EF2EE5496D0}" destId="{F559B3CB-02A4-4557-9F4E-A111B7690443}" srcOrd="0" destOrd="0" presId="urn:microsoft.com/office/officeart/2005/8/layout/chevron2"/>
    <dgm:cxn modelId="{B55B7C45-1CD0-4795-A0A0-4C00A89D63A9}" type="presOf" srcId="{B68B39AA-E808-4ACB-8E24-64B9F46AD434}" destId="{CE15CC0D-FE90-4384-8232-AB09401EF824}" srcOrd="0" destOrd="0" presId="urn:microsoft.com/office/officeart/2005/8/layout/chevron2"/>
    <dgm:cxn modelId="{ADFABA72-0645-45CB-9B8C-29C5D893F6B3}" type="presOf" srcId="{A9F29E73-B518-4AA3-BAE1-F0012CA18419}" destId="{51AD3A9C-B2A1-42AB-B8E2-CC459A721FEC}" srcOrd="0" destOrd="0" presId="urn:microsoft.com/office/officeart/2005/8/layout/chevron2"/>
    <dgm:cxn modelId="{8CB0648A-F11E-417C-83D6-D9D2243D51DD}" srcId="{07AB6409-8594-4750-A64E-6EF2EE5496D0}" destId="{B68B39AA-E808-4ACB-8E24-64B9F46AD434}" srcOrd="2" destOrd="0" parTransId="{D1D2C1A8-C469-4378-A78B-FCBC609A2C12}" sibTransId="{FD7D6AF6-B628-460F-B402-A8948A60FFBD}"/>
    <dgm:cxn modelId="{A2D67D94-4C0A-416B-A488-2A7B56D21BFA}" type="presOf" srcId="{3B050178-2CAB-4AF3-8972-EA9176375796}" destId="{1A13BF6A-946D-4C69-8E3B-B9CC18352C87}" srcOrd="0" destOrd="0" presId="urn:microsoft.com/office/officeart/2005/8/layout/chevron2"/>
    <dgm:cxn modelId="{4B66FDC6-7871-4E66-8B08-D9B35329BA10}" srcId="{07AB6409-8594-4750-A64E-6EF2EE5496D0}" destId="{8A4FC5EA-4450-4A7A-B5D3-433A3CB79681}" srcOrd="3" destOrd="0" parTransId="{B121DD9A-A6F6-4D01-B83E-F983932F53C5}" sibTransId="{6D0A1649-7E7D-49F4-A6C6-09024AFA5AA7}"/>
    <dgm:cxn modelId="{469A2FC7-24D4-47D9-A377-37A368B8693B}" srcId="{B68B39AA-E808-4ACB-8E24-64B9F46AD434}" destId="{C1E0D19A-0696-495D-B112-4576BF7E04AF}" srcOrd="0" destOrd="0" parTransId="{C6932FF0-E3FF-4B34-A1AD-2B5748D7EC67}" sibTransId="{71D23B70-629A-4EA0-99AD-9870683D6E5F}"/>
    <dgm:cxn modelId="{09E2A7CC-784C-40DA-B529-3726C208F90D}" type="presOf" srcId="{1EA32818-15A6-4FD5-90AD-B65157F7F1E9}" destId="{CD38A778-E426-47A3-AB67-D4C4C9BC35D6}" srcOrd="0" destOrd="0" presId="urn:microsoft.com/office/officeart/2005/8/layout/chevron2"/>
    <dgm:cxn modelId="{37BB82D8-4932-47F9-AEA2-2CD0D904F533}" srcId="{8A4FC5EA-4450-4A7A-B5D3-433A3CB79681}" destId="{3B050178-2CAB-4AF3-8972-EA9176375796}" srcOrd="0" destOrd="0" parTransId="{A05C0366-331B-47BF-9596-2BBD631C51DC}" sibTransId="{98770503-ADAE-4BA7-81A1-2AFDC8A6D717}"/>
    <dgm:cxn modelId="{1750D4D9-973C-4C91-A567-90C0BA57A0FF}" srcId="{07AB6409-8594-4750-A64E-6EF2EE5496D0}" destId="{1EA32818-15A6-4FD5-90AD-B65157F7F1E9}" srcOrd="1" destOrd="0" parTransId="{49D45D15-85C8-4D2B-8D40-6693E75DB185}" sibTransId="{857808D0-CDC8-4416-8CC9-74C3DAC6FDB6}"/>
    <dgm:cxn modelId="{7D6769F1-E43E-4606-85F9-630263D67B52}" srcId="{1EA32818-15A6-4FD5-90AD-B65157F7F1E9}" destId="{A9F29E73-B518-4AA3-BAE1-F0012CA18419}" srcOrd="0" destOrd="0" parTransId="{91EFA752-1F46-4B3C-A6CB-EB77952E7867}" sibTransId="{7611E02E-49E3-45F1-8920-9FC9BF557B9F}"/>
    <dgm:cxn modelId="{FA1C41F5-0BA0-4B88-8644-5B5F965B412F}" srcId="{80EDD00F-BCBB-4C5F-BB05-0BAC81BABC94}" destId="{512AD30E-D9AC-478A-999F-098B0E56928E}" srcOrd="0" destOrd="0" parTransId="{2CDAA184-8DB1-4198-BDCC-5B9F44D3B548}" sibTransId="{064FE329-A8AE-48F6-BE4D-2CB474C596F0}"/>
    <dgm:cxn modelId="{8BD2C194-37FD-47C4-BDD1-19CB08766219}" type="presParOf" srcId="{F559B3CB-02A4-4557-9F4E-A111B7690443}" destId="{50CB7FA3-8C3C-413C-8330-50ADE27F1D8D}" srcOrd="0" destOrd="0" presId="urn:microsoft.com/office/officeart/2005/8/layout/chevron2"/>
    <dgm:cxn modelId="{C9DF7596-03C1-48C5-85FF-4BB41801CF61}" type="presParOf" srcId="{50CB7FA3-8C3C-413C-8330-50ADE27F1D8D}" destId="{703DD924-DF31-49C7-8D53-372B10A0F7F5}" srcOrd="0" destOrd="0" presId="urn:microsoft.com/office/officeart/2005/8/layout/chevron2"/>
    <dgm:cxn modelId="{E0ED1036-5A9E-4235-86C4-4BB7C3750722}" type="presParOf" srcId="{50CB7FA3-8C3C-413C-8330-50ADE27F1D8D}" destId="{3C86F2D3-83AF-4BAB-8E49-B5B3AF8440BB}" srcOrd="1" destOrd="0" presId="urn:microsoft.com/office/officeart/2005/8/layout/chevron2"/>
    <dgm:cxn modelId="{B060022E-EED2-4EED-AA5A-8258ABC80776}" type="presParOf" srcId="{F559B3CB-02A4-4557-9F4E-A111B7690443}" destId="{218BD378-CEB7-4139-838D-C58E13DD53B9}" srcOrd="1" destOrd="0" presId="urn:microsoft.com/office/officeart/2005/8/layout/chevron2"/>
    <dgm:cxn modelId="{8C29B9EA-96DD-487C-A59E-B50D528B698F}" type="presParOf" srcId="{F559B3CB-02A4-4557-9F4E-A111B7690443}" destId="{816F8FDF-8820-450A-818B-F09F3E3B84A3}" srcOrd="2" destOrd="0" presId="urn:microsoft.com/office/officeart/2005/8/layout/chevron2"/>
    <dgm:cxn modelId="{6CFB2822-3047-4EA3-807A-2100E476E64E}" type="presParOf" srcId="{816F8FDF-8820-450A-818B-F09F3E3B84A3}" destId="{CD38A778-E426-47A3-AB67-D4C4C9BC35D6}" srcOrd="0" destOrd="0" presId="urn:microsoft.com/office/officeart/2005/8/layout/chevron2"/>
    <dgm:cxn modelId="{AC590481-7EFE-4143-9077-DFEA5ED7C6E4}" type="presParOf" srcId="{816F8FDF-8820-450A-818B-F09F3E3B84A3}" destId="{51AD3A9C-B2A1-42AB-B8E2-CC459A721FEC}" srcOrd="1" destOrd="0" presId="urn:microsoft.com/office/officeart/2005/8/layout/chevron2"/>
    <dgm:cxn modelId="{28D78E54-2928-415D-B652-AEBA8D775BDA}" type="presParOf" srcId="{F559B3CB-02A4-4557-9F4E-A111B7690443}" destId="{1E0679B4-F255-4065-8F69-40E41FF43CD5}" srcOrd="3" destOrd="0" presId="urn:microsoft.com/office/officeart/2005/8/layout/chevron2"/>
    <dgm:cxn modelId="{DEB21A2E-F3C3-4AEB-AA79-97F3B4A014E8}" type="presParOf" srcId="{F559B3CB-02A4-4557-9F4E-A111B7690443}" destId="{5AF1B8AD-1184-4814-A61E-37AB2DC2A186}" srcOrd="4" destOrd="0" presId="urn:microsoft.com/office/officeart/2005/8/layout/chevron2"/>
    <dgm:cxn modelId="{740CDD57-482C-427D-BB6C-EF41A42E40F8}" type="presParOf" srcId="{5AF1B8AD-1184-4814-A61E-37AB2DC2A186}" destId="{CE15CC0D-FE90-4384-8232-AB09401EF824}" srcOrd="0" destOrd="0" presId="urn:microsoft.com/office/officeart/2005/8/layout/chevron2"/>
    <dgm:cxn modelId="{D05B9934-FA00-4AC6-8DD5-7DADCA679980}" type="presParOf" srcId="{5AF1B8AD-1184-4814-A61E-37AB2DC2A186}" destId="{2B90D816-4DF5-4622-B54B-AF37A3B5E30F}" srcOrd="1" destOrd="0" presId="urn:microsoft.com/office/officeart/2005/8/layout/chevron2"/>
    <dgm:cxn modelId="{078DB000-2A9D-4389-8007-FE4EB865BF61}" type="presParOf" srcId="{F559B3CB-02A4-4557-9F4E-A111B7690443}" destId="{1912CB09-97AA-407C-9FA3-F1993788F223}" srcOrd="5" destOrd="0" presId="urn:microsoft.com/office/officeart/2005/8/layout/chevron2"/>
    <dgm:cxn modelId="{8CF19268-A9EA-4C90-B31C-513014CC9B1F}" type="presParOf" srcId="{F559B3CB-02A4-4557-9F4E-A111B7690443}" destId="{D433C35B-D089-4E1C-8033-8E0B2A612D03}" srcOrd="6" destOrd="0" presId="urn:microsoft.com/office/officeart/2005/8/layout/chevron2"/>
    <dgm:cxn modelId="{05ABB987-07BF-4BB6-8DD7-370EC6660C62}" type="presParOf" srcId="{D433C35B-D089-4E1C-8033-8E0B2A612D03}" destId="{A6CCEBBC-5C41-4CC8-80C3-0A24CCEE5A20}" srcOrd="0" destOrd="0" presId="urn:microsoft.com/office/officeart/2005/8/layout/chevron2"/>
    <dgm:cxn modelId="{C57D2902-FFCD-427B-A4BD-932058399558}" type="presParOf" srcId="{D433C35B-D089-4E1C-8033-8E0B2A612D03}" destId="{1A13BF6A-946D-4C69-8E3B-B9CC18352C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D924-DF31-49C7-8D53-372B10A0F7F5}">
      <dsp:nvSpPr>
        <dsp:cNvPr id="0" name=""/>
        <dsp:cNvSpPr/>
      </dsp:nvSpPr>
      <dsp:spPr>
        <a:xfrm rot="5400000">
          <a:off x="-202521" y="204047"/>
          <a:ext cx="1350142" cy="9450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</a:t>
          </a:r>
          <a:endParaRPr lang="ru-RU" sz="2400" kern="1200" dirty="0"/>
        </a:p>
      </dsp:txBody>
      <dsp:txXfrm rot="-5400000">
        <a:off x="1" y="474076"/>
        <a:ext cx="945099" cy="405043"/>
      </dsp:txXfrm>
    </dsp:sp>
    <dsp:sp modelId="{3C86F2D3-83AF-4BAB-8E49-B5B3AF8440BB}">
      <dsp:nvSpPr>
        <dsp:cNvPr id="0" name=""/>
        <dsp:cNvSpPr/>
      </dsp:nvSpPr>
      <dsp:spPr>
        <a:xfrm rot="5400000">
          <a:off x="3512838" y="-2566216"/>
          <a:ext cx="877592" cy="60130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чтение текста вслух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</dsp:txBody>
      <dsp:txXfrm rot="-5400000">
        <a:off x="945100" y="44363"/>
        <a:ext cx="5970228" cy="791910"/>
      </dsp:txXfrm>
    </dsp:sp>
    <dsp:sp modelId="{CD38A778-E426-47A3-AB67-D4C4C9BC35D6}">
      <dsp:nvSpPr>
        <dsp:cNvPr id="0" name=""/>
        <dsp:cNvSpPr/>
      </dsp:nvSpPr>
      <dsp:spPr>
        <a:xfrm rot="5400000">
          <a:off x="-202521" y="1409708"/>
          <a:ext cx="1350142" cy="9450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en-US" sz="2400" kern="1200" dirty="0"/>
            <a:t>II</a:t>
          </a:r>
          <a:endParaRPr lang="ru-RU" sz="2400" kern="1200" dirty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 rot="-5400000">
        <a:off x="1" y="1679737"/>
        <a:ext cx="945099" cy="405043"/>
      </dsp:txXfrm>
    </dsp:sp>
    <dsp:sp modelId="{51AD3A9C-B2A1-42AB-B8E2-CC459A721FEC}">
      <dsp:nvSpPr>
        <dsp:cNvPr id="0" name=""/>
        <dsp:cNvSpPr/>
      </dsp:nvSpPr>
      <dsp:spPr>
        <a:xfrm rot="5400000">
          <a:off x="3512607" y="-1360320"/>
          <a:ext cx="878053" cy="60130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пересказ текста с включением приведенного высказывания</a:t>
          </a:r>
        </a:p>
      </dsp:txBody>
      <dsp:txXfrm rot="-5400000">
        <a:off x="945100" y="1250050"/>
        <a:ext cx="5970206" cy="792327"/>
      </dsp:txXfrm>
    </dsp:sp>
    <dsp:sp modelId="{CE15CC0D-FE90-4384-8232-AB09401EF824}">
      <dsp:nvSpPr>
        <dsp:cNvPr id="0" name=""/>
        <dsp:cNvSpPr/>
      </dsp:nvSpPr>
      <dsp:spPr>
        <a:xfrm rot="5400000">
          <a:off x="-202521" y="2699887"/>
          <a:ext cx="1350142" cy="9450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en-US" sz="2400" kern="1200" dirty="0"/>
            <a:t>III</a:t>
          </a:r>
          <a:endParaRPr lang="ru-RU" sz="24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 rot="-5400000">
        <a:off x="1" y="2969916"/>
        <a:ext cx="945099" cy="405043"/>
      </dsp:txXfrm>
    </dsp:sp>
    <dsp:sp modelId="{2B90D816-4DF5-4622-B54B-AF37A3B5E30F}">
      <dsp:nvSpPr>
        <dsp:cNvPr id="0" name=""/>
        <dsp:cNvSpPr/>
      </dsp:nvSpPr>
      <dsp:spPr>
        <a:xfrm rot="5400000">
          <a:off x="3512838" y="14944"/>
          <a:ext cx="877592" cy="60130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монологическое высказывание по одной из выбранной тем беседы</a:t>
          </a:r>
        </a:p>
      </dsp:txBody>
      <dsp:txXfrm rot="-5400000">
        <a:off x="945100" y="2625524"/>
        <a:ext cx="5970228" cy="791910"/>
      </dsp:txXfrm>
    </dsp:sp>
    <dsp:sp modelId="{A6CCEBBC-5C41-4CC8-80C3-0A24CCEE5A20}">
      <dsp:nvSpPr>
        <dsp:cNvPr id="0" name=""/>
        <dsp:cNvSpPr/>
      </dsp:nvSpPr>
      <dsp:spPr>
        <a:xfrm rot="5400000">
          <a:off x="-202521" y="3818896"/>
          <a:ext cx="1350142" cy="9450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IV</a:t>
          </a:r>
          <a:endParaRPr lang="ru-RU" sz="2400" kern="1200" dirty="0"/>
        </a:p>
      </dsp:txBody>
      <dsp:txXfrm rot="-5400000">
        <a:off x="1" y="4088925"/>
        <a:ext cx="945099" cy="405043"/>
      </dsp:txXfrm>
    </dsp:sp>
    <dsp:sp modelId="{1A13BF6A-946D-4C69-8E3B-B9CC18352C87}">
      <dsp:nvSpPr>
        <dsp:cNvPr id="0" name=""/>
        <dsp:cNvSpPr/>
      </dsp:nvSpPr>
      <dsp:spPr>
        <a:xfrm rot="5400000">
          <a:off x="3512838" y="1138625"/>
          <a:ext cx="877592" cy="60130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диалог</a:t>
          </a:r>
        </a:p>
      </dsp:txBody>
      <dsp:txXfrm rot="-5400000">
        <a:off x="945100" y="3749205"/>
        <a:ext cx="5970228" cy="791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891213" y="0"/>
            <a:ext cx="6300788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891213" cy="68580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65134" y="136525"/>
            <a:ext cx="5953246" cy="2387600"/>
          </a:xfrm>
        </p:spPr>
        <p:txBody>
          <a:bodyPr anchor="b"/>
          <a:lstStyle>
            <a:lvl1pPr algn="ctr">
              <a:defRPr sz="60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0" y="3602038"/>
            <a:ext cx="5953246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8419E5-D2E6-4A45-AE2E-6BF248842025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buNone/>
            </a:pPr>
            <a:fld id="{9A0DB2DC-4C9A-4742-B13C-FB6460FD3503}" type="slidenum">
              <a:rPr lang="ru-RU" dirty="0"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Фигура, имеющая форму буквы L 7"/>
          <p:cNvSpPr/>
          <p:nvPr/>
        </p:nvSpPr>
        <p:spPr>
          <a:xfrm>
            <a:off x="0" y="5429250"/>
            <a:ext cx="1019175" cy="1428750"/>
          </a:xfrm>
          <a:prstGeom prst="corner">
            <a:avLst>
              <a:gd name="adj1" fmla="val 21815"/>
              <a:gd name="adj2" fmla="val 220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Фигура, имеющая форму буквы L 8"/>
          <p:cNvSpPr/>
          <p:nvPr/>
        </p:nvSpPr>
        <p:spPr>
          <a:xfrm rot="10800000">
            <a:off x="11172825" y="0"/>
            <a:ext cx="1019175" cy="1428750"/>
          </a:xfrm>
          <a:prstGeom prst="corner">
            <a:avLst>
              <a:gd name="adj1" fmla="val 21815"/>
              <a:gd name="adj2" fmla="val 220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Фигура, имеющая форму буквы L 9"/>
          <p:cNvSpPr/>
          <p:nvPr/>
        </p:nvSpPr>
        <p:spPr>
          <a:xfrm rot="16200000">
            <a:off x="10986294" y="5614194"/>
            <a:ext cx="1430338" cy="1057275"/>
          </a:xfrm>
          <a:prstGeom prst="corner">
            <a:avLst>
              <a:gd name="adj1" fmla="val 21815"/>
              <a:gd name="adj2" fmla="val 220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Фигура, имеющая форму буквы L 10"/>
          <p:cNvSpPr/>
          <p:nvPr/>
        </p:nvSpPr>
        <p:spPr>
          <a:xfrm rot="5400000">
            <a:off x="-185737" y="185738"/>
            <a:ext cx="1428750" cy="1057275"/>
          </a:xfrm>
          <a:prstGeom prst="corner">
            <a:avLst>
              <a:gd name="adj1" fmla="val 21815"/>
              <a:gd name="adj2" fmla="val 220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53E63E-2DD7-43E8-BD1F-3739C7A1E83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buNone/>
            </a:pPr>
            <a:fld id="{9A0DB2DC-4C9A-4742-B13C-FB6460FD3503}" type="slidenum">
              <a:rPr lang="ru-RU" dirty="0"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4142" cy="34290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3051858" y="3429000"/>
            <a:ext cx="3044142" cy="34290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4142" cy="34290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Рисунок 5"/>
          <p:cNvSpPr>
            <a:spLocks noGrp="1"/>
          </p:cNvSpPr>
          <p:nvPr>
            <p:ph type="pic" sz="quarter" idx="13"/>
          </p:nvPr>
        </p:nvSpPr>
        <p:spPr>
          <a:xfrm>
            <a:off x="9147858" y="3429000"/>
            <a:ext cx="3044142" cy="34290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3051175" y="-6906"/>
            <a:ext cx="3036888" cy="3429000"/>
          </a:xfrm>
          <a:solidFill>
            <a:schemeClr val="accent6"/>
          </a:solid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5"/>
          </p:nvPr>
        </p:nvSpPr>
        <p:spPr>
          <a:xfrm>
            <a:off x="6088063" y="3430929"/>
            <a:ext cx="3036888" cy="34290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16"/>
          </p:nvPr>
        </p:nvSpPr>
        <p:spPr>
          <a:xfrm>
            <a:off x="-22907" y="3429000"/>
            <a:ext cx="3036888" cy="34290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17"/>
          </p:nvPr>
        </p:nvSpPr>
        <p:spPr>
          <a:xfrm>
            <a:off x="9124268" y="0"/>
            <a:ext cx="3036888" cy="3429000"/>
          </a:xfrm>
          <a:solidFill>
            <a:schemeClr val="accent6"/>
          </a:solid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мещающая дата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8576479" y="474562"/>
            <a:ext cx="3079750" cy="2954438"/>
          </a:xfrm>
          <a:solidFill>
            <a:schemeClr val="accent6"/>
          </a:solidFill>
          <a:ln>
            <a:noFill/>
          </a:ln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 algn="r">
              <a:buNone/>
              <a:defRPr>
                <a:solidFill>
                  <a:schemeClr val="bg1"/>
                </a:solidFill>
              </a:defRPr>
            </a:lvl2pPr>
            <a:lvl3pPr marL="914400" indent="0" algn="r">
              <a:buNone/>
              <a:defRPr>
                <a:solidFill>
                  <a:schemeClr val="bg1"/>
                </a:solidFill>
              </a:defRPr>
            </a:lvl3pPr>
            <a:lvl4pPr marL="1371600" indent="0" algn="r">
              <a:buNone/>
              <a:defRPr>
                <a:solidFill>
                  <a:schemeClr val="bg1"/>
                </a:solidFill>
              </a:defRPr>
            </a:lvl4pPr>
            <a:lvl5pPr marL="1828800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96729" y="474562"/>
            <a:ext cx="3079750" cy="29544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76479" y="3429000"/>
            <a:ext cx="3079750" cy="29544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5496729" y="3429000"/>
            <a:ext cx="3079750" cy="2954438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4"/>
          </p:nvPr>
        </p:nvSpPr>
        <p:spPr>
          <a:xfrm>
            <a:off x="535771" y="1770926"/>
            <a:ext cx="4429768" cy="4612511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35772" y="365125"/>
            <a:ext cx="4429768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2" name="Замещающая дата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18"/>
          <p:cNvGraphicFramePr>
            <a:graphicFrameLocks noGrp="1"/>
          </p:cNvGraphicFramePr>
          <p:nvPr/>
        </p:nvGraphicFramePr>
        <p:xfrm>
          <a:off x="4745038" y="471488"/>
          <a:ext cx="1435100" cy="60801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0031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0031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0031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0031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05623" y="365125"/>
            <a:ext cx="52578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6405623" y="1885950"/>
            <a:ext cx="5257800" cy="446881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1"/>
          </p:nvPr>
        </p:nvSpPr>
        <p:spPr>
          <a:xfrm>
            <a:off x="528577" y="1023846"/>
            <a:ext cx="4057891" cy="8227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>
          <a:xfrm>
            <a:off x="528577" y="471164"/>
            <a:ext cx="3305175" cy="428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3"/>
          </p:nvPr>
        </p:nvSpPr>
        <p:spPr>
          <a:xfrm>
            <a:off x="528577" y="5728474"/>
            <a:ext cx="4057891" cy="8227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14"/>
          </p:nvPr>
        </p:nvSpPr>
        <p:spPr>
          <a:xfrm>
            <a:off x="528577" y="5175792"/>
            <a:ext cx="3305175" cy="428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5"/>
          </p:nvPr>
        </p:nvSpPr>
        <p:spPr>
          <a:xfrm>
            <a:off x="528577" y="4184064"/>
            <a:ext cx="4057891" cy="8227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10"/>
          <p:cNvSpPr>
            <a:spLocks noGrp="1"/>
          </p:cNvSpPr>
          <p:nvPr>
            <p:ph type="body" sz="quarter" idx="16"/>
          </p:nvPr>
        </p:nvSpPr>
        <p:spPr>
          <a:xfrm>
            <a:off x="528577" y="3631382"/>
            <a:ext cx="3305175" cy="428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Текст 6"/>
          <p:cNvSpPr>
            <a:spLocks noGrp="1"/>
          </p:cNvSpPr>
          <p:nvPr>
            <p:ph type="body" sz="quarter" idx="17"/>
          </p:nvPr>
        </p:nvSpPr>
        <p:spPr>
          <a:xfrm>
            <a:off x="528577" y="2558629"/>
            <a:ext cx="4057891" cy="8227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10"/>
          <p:cNvSpPr>
            <a:spLocks noGrp="1"/>
          </p:cNvSpPr>
          <p:nvPr>
            <p:ph type="body" sz="quarter" idx="18"/>
          </p:nvPr>
        </p:nvSpPr>
        <p:spPr>
          <a:xfrm>
            <a:off x="528577" y="2005947"/>
            <a:ext cx="3305175" cy="428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" name="Рисунок 19"/>
          <p:cNvSpPr>
            <a:spLocks noGrp="1"/>
          </p:cNvSpPr>
          <p:nvPr>
            <p:ph type="pic" sz="quarter" idx="19"/>
          </p:nvPr>
        </p:nvSpPr>
        <p:spPr>
          <a:xfrm>
            <a:off x="4954326" y="696054"/>
            <a:ext cx="1029786" cy="1101552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0"/>
          </p:nvPr>
        </p:nvSpPr>
        <p:spPr>
          <a:xfrm>
            <a:off x="4942389" y="2199183"/>
            <a:ext cx="1029786" cy="1101552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1"/>
          </p:nvPr>
        </p:nvSpPr>
        <p:spPr>
          <a:xfrm>
            <a:off x="4942389" y="3739045"/>
            <a:ext cx="1029786" cy="1101552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2"/>
          </p:nvPr>
        </p:nvSpPr>
        <p:spPr>
          <a:xfrm>
            <a:off x="4954326" y="5261562"/>
            <a:ext cx="1029786" cy="1101552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мещающая дата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D5CD1C-2FAF-4871-A848-1353AEC6A0B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1031" name="Рисунок 6">
            <a:hlinkClick r:id="rId18"/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-1193800" y="366713"/>
            <a:ext cx="757238" cy="7588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ipi.ru/itogovoye-sobesedovaniy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gia_rk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pi.ru/" TargetMode="External"/><Relationship Id="rId2" Type="http://schemas.openxmlformats.org/officeDocument/2006/relationships/hyperlink" Target="https://obrnadzor.gov.ru/gia/gia-9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gia_rk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6" descr="Изображение выглядит как текст, внутренний&#10;&#10;Автоматически созданное описание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40382" t="374" r="2" b="374"/>
          <a:stretch>
            <a:fillRect/>
          </a:stretch>
        </p:blipFill>
        <p:spPr>
          <a:xfrm>
            <a:off x="185738" y="0"/>
            <a:ext cx="5421312" cy="6858000"/>
          </a:xfrm>
          <a:ln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24563" y="1633538"/>
            <a:ext cx="5953125" cy="2387600"/>
          </a:xfrm>
        </p:spPr>
        <p:txBody>
          <a:bodyPr vert="horz" wrap="square" lIns="91440" tIns="45720" rIns="91440" bIns="45720" numCol="1" rtlCol="0" anchor="b" anchorCtr="0" compatLnSpc="1">
            <a:no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sz="5000" b="0" kern="1200" dirty="0">
                <a:solidFill>
                  <a:srgbClr val="4E75A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 проведения государственной итоговой аттестации </a:t>
            </a:r>
            <a:br>
              <a:rPr sz="5000" b="0" kern="1200" dirty="0">
                <a:solidFill>
                  <a:srgbClr val="4E75A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sz="5000" b="0" kern="1200" dirty="0">
                <a:solidFill>
                  <a:srgbClr val="4E75A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9 классах в 2025 году</a:t>
            </a:r>
            <a:endParaRPr sz="5000" b="0" kern="1200" dirty="0">
              <a:solidFill>
                <a:srgbClr val="4E75A3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0125" y="5292725"/>
            <a:ext cx="5953125" cy="1655763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Ольга Владимировна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Бородатова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, заместитель директора по УВР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endParaRPr lang="ru-RU" altLang="ru-RU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endParaRPr lang="ru-RU" altLang="ru-RU" dirty="0"/>
          </a:p>
        </p:txBody>
      </p:sp>
      <p:pic>
        <p:nvPicPr>
          <p:cNvPr id="9220" name="Picture 2"/>
          <p:cNvPicPr>
            <a:picLocks noChangeAspect="1"/>
          </p:cNvPicPr>
          <p:nvPr/>
        </p:nvPicPr>
        <p:blipFill>
          <a:blip r:embed="rId2"/>
          <a:srcRect l="22430" t="1605" r="16736" b="6667"/>
          <a:stretch>
            <a:fillRect/>
          </a:stretch>
        </p:blipFill>
        <p:spPr>
          <a:xfrm>
            <a:off x="795338" y="398463"/>
            <a:ext cx="10075862" cy="6289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0"/>
            <a:ext cx="10177463" cy="1143000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Нормативно-правовая база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363538" y="990600"/>
            <a:ext cx="6578600" cy="5410200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Федеральный закон от 29.12.2012 № 273-ФЗ «Об образовании в Российской Федерации»;</a:t>
            </a:r>
          </a:p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Приказ Министерства просвещения Российской Федерации, Федеральной службы по надзору в сфере образования и науки от 04.04.2023 № 232/551 "Об утверждении Порядка проведения государственной итоговой аттестации по образовательным программам основного общего образования"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860425"/>
            <a:ext cx="5041900" cy="5345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5" name="TextBox 4"/>
          <p:cNvSpPr txBox="1"/>
          <p:nvPr/>
        </p:nvSpPr>
        <p:spPr>
          <a:xfrm>
            <a:off x="7227888" y="6208713"/>
            <a:ext cx="460692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600" dirty="0">
                <a:cs typeface="Arial" panose="020B0604020202020204" pitchFamily="34" charset="0"/>
                <a:hlinkClick r:id="rId3"/>
              </a:rPr>
              <a:t>https://docs.cntd.ru/document/1301373572</a:t>
            </a:r>
            <a:r>
              <a:rPr lang="ru-RU" altLang="ru-RU" sz="1600" dirty="0">
                <a:cs typeface="Arial" panose="020B0604020202020204" pitchFamily="34" charset="0"/>
              </a:rPr>
              <a:t> </a:t>
            </a:r>
            <a:endParaRPr lang="ru-RU" altLang="ru-RU" sz="16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Результатом итогового собеседования является «зачет» – допуск к ГИА или «незачет».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Основная дата: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12.02.2025г.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alt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Для выпускников, получивших «незачет», либо не явившихся на собеседование по уважительной причине, предусмотрены дополнительные дни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Даты пересдачи: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 марта, 21 апреля 2025г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ru-RU" altLang="ru-RU" kern="1200" dirty="0">
                <a:latin typeface="Georgia" panose="02040502050405020303" pitchFamily="18" charset="0"/>
                <a:ea typeface="+mj-ea"/>
                <a:cs typeface="+mj-cs"/>
              </a:rPr>
              <a:t>Итоговое собеседование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5625" y="228600"/>
            <a:ext cx="8534400" cy="896144"/>
          </a:xfrm>
        </p:spPr>
        <p:txBody>
          <a:bodyPr/>
          <a:lstStyle/>
          <a:p>
            <a:r>
              <a:rPr lang="ru-RU" dirty="0"/>
              <a:t>Материалы по итоговому собеседованию размещены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на сайте ФГБНУ «Федеральный институт педагогических измерений» 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 в разделе ИТОГОВОЕ СОБЕСЕДОВАНИЕ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https://fipi.ru/itogovoye-sobesedovaniye</a:t>
            </a: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2813253" y="1796456"/>
          <a:ext cx="6958169" cy="496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>
          <a:xfrm>
            <a:off x="617220" y="444500"/>
            <a:ext cx="10663555" cy="79184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45" b="1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Итоговое  собеседование</a:t>
            </a:r>
            <a:br>
              <a:rPr lang="ru-RU" sz="4445" b="1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lang="ru-RU" sz="4445" b="1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по русскому языку за курс основной школы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7B9899"/>
                </a:solidFill>
              </a:rPr>
              <a:t>Порядок проведения ИС</a:t>
            </a:r>
          </a:p>
        </p:txBody>
      </p:sp>
      <p:sp>
        <p:nvSpPr>
          <p:cNvPr id="19458" name="Содержимое 2"/>
          <p:cNvSpPr>
            <a:spLocks noGrp="1"/>
          </p:cNvSpPr>
          <p:nvPr>
            <p:ph sz="quarter" idx="1"/>
          </p:nvPr>
        </p:nvSpPr>
        <p:spPr>
          <a:xfrm>
            <a:off x="1828800" y="1844675"/>
            <a:ext cx="8686800" cy="42354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ru-RU" sz="2600" b="1" dirty="0"/>
          </a:p>
          <a:p>
            <a:pPr>
              <a:lnSpc>
                <a:spcPct val="90000"/>
              </a:lnSpc>
            </a:pPr>
            <a:endParaRPr lang="ru-RU" sz="2600" b="1" dirty="0"/>
          </a:p>
          <a:p>
            <a:pPr>
              <a:lnSpc>
                <a:spcPct val="90000"/>
              </a:lnSpc>
            </a:pPr>
            <a:r>
              <a:rPr lang="ru-RU" sz="3600" b="1" dirty="0"/>
              <a:t>ИС  как  допуск  к  ГИА  -  </a:t>
            </a:r>
            <a:r>
              <a:rPr lang="ru-RU" sz="3600" b="1" dirty="0">
                <a:solidFill>
                  <a:srgbClr val="FF0000"/>
                </a:solidFill>
              </a:rPr>
              <a:t>бессрочно</a:t>
            </a:r>
          </a:p>
          <a:p>
            <a:pPr>
              <a:lnSpc>
                <a:spcPct val="90000"/>
              </a:lnSpc>
            </a:pPr>
            <a:r>
              <a:rPr lang="ru-RU" sz="3600" b="1" dirty="0"/>
              <a:t>Максимальное количество баллов </a:t>
            </a:r>
            <a:r>
              <a:rPr lang="ru-RU" sz="3600" b="1" dirty="0">
                <a:solidFill>
                  <a:srgbClr val="665A00"/>
                </a:solidFill>
              </a:rPr>
              <a:t>- </a:t>
            </a:r>
            <a:r>
              <a:rPr lang="ru-RU" sz="3600" b="1" dirty="0">
                <a:solidFill>
                  <a:srgbClr val="FF0000"/>
                </a:solidFill>
              </a:rPr>
              <a:t>20. </a:t>
            </a:r>
          </a:p>
          <a:p>
            <a:pPr>
              <a:lnSpc>
                <a:spcPct val="90000"/>
              </a:lnSpc>
            </a:pPr>
            <a:r>
              <a:rPr lang="ru-RU" sz="3600" b="1" dirty="0"/>
              <a:t>Участник получает </a:t>
            </a:r>
            <a:r>
              <a:rPr lang="ru-RU" sz="3600" b="1" dirty="0">
                <a:solidFill>
                  <a:srgbClr val="FF0000"/>
                </a:solidFill>
              </a:rPr>
              <a:t>зачёт </a:t>
            </a:r>
            <a:r>
              <a:rPr lang="ru-RU" sz="3600" b="1" dirty="0"/>
              <a:t>в случае, если за выполнение работы он набрал </a:t>
            </a:r>
            <a:r>
              <a:rPr lang="ru-RU" sz="3600" b="1" dirty="0">
                <a:solidFill>
                  <a:srgbClr val="FF0000"/>
                </a:solidFill>
              </a:rPr>
              <a:t>10 или более баллов.</a:t>
            </a:r>
          </a:p>
          <a:p>
            <a:pPr>
              <a:lnSpc>
                <a:spcPct val="90000"/>
              </a:lnSpc>
            </a:pPr>
            <a:endParaRPr lang="ru-RU" sz="2400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ru-RU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endParaRPr lang="ru-RU" altLang="ru-RU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endParaRPr lang="ru-RU" altLang="ru-RU" dirty="0"/>
          </a:p>
        </p:txBody>
      </p:sp>
      <p:pic>
        <p:nvPicPr>
          <p:cNvPr id="14340" name="Picture 2"/>
          <p:cNvPicPr>
            <a:picLocks noChangeAspect="1"/>
          </p:cNvPicPr>
          <p:nvPr/>
        </p:nvPicPr>
        <p:blipFill>
          <a:blip r:embed="rId2"/>
          <a:srcRect l="22430" t="13951" r="16042" b="11111"/>
          <a:stretch>
            <a:fillRect/>
          </a:stretch>
        </p:blipFill>
        <p:spPr>
          <a:xfrm>
            <a:off x="1023938" y="1447800"/>
            <a:ext cx="9864725" cy="5138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933874" y="385000"/>
            <a:ext cx="698999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5400" b="1" i="0" u="none" strike="noStrike" kern="1200" cap="none" spc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Повторный допуск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727200" y="1219200"/>
            <a:ext cx="9999663" cy="1143000"/>
          </a:xfrm>
          <a:ln/>
        </p:spPr>
        <p:txBody>
          <a:bodyPr vert="horz" wrap="square" lIns="91440" tIns="45720" rIns="91440" bIns="45720" anchor="ctr" anchorCtr="0"/>
          <a:lstStyle/>
          <a:p>
            <a:pPr algn="ctr" eaLnBrk="1" hangingPunct="1"/>
            <a:r>
              <a:rPr lang="ru-RU" altLang="ru-RU" sz="2800" kern="1200" dirty="0">
                <a:latin typeface="Georgia" panose="02040502050405020303" pitchFamily="18" charset="0"/>
                <a:ea typeface="+mj-ea"/>
                <a:cs typeface="+mj-cs"/>
              </a:rPr>
              <a:t>Сроки ознакомления с результатами итогового собеседования</a:t>
            </a:r>
            <a:br>
              <a:rPr lang="ru-RU" altLang="ru-RU" sz="2800" kern="1200" dirty="0">
                <a:latin typeface="Georgia" panose="02040502050405020303" pitchFamily="18" charset="0"/>
                <a:ea typeface="+mj-ea"/>
                <a:cs typeface="+mj-cs"/>
              </a:rPr>
            </a:br>
            <a:r>
              <a:rPr lang="ru-RU" altLang="ru-RU" sz="2800" kern="1200" dirty="0">
                <a:latin typeface="Georgia" panose="02040502050405020303" pitchFamily="18" charset="0"/>
                <a:ea typeface="+mj-ea"/>
                <a:cs typeface="+mj-cs"/>
              </a:rPr>
              <a:t>по русскому языку в 9 классе в 2024/2025 учебном году </a:t>
            </a:r>
            <a:br>
              <a:rPr lang="ru-RU" altLang="ru-RU" sz="2800" kern="1200" dirty="0">
                <a:latin typeface="Georgia" panose="02040502050405020303" pitchFamily="18" charset="0"/>
                <a:ea typeface="+mj-ea"/>
                <a:cs typeface="+mj-cs"/>
              </a:rPr>
            </a:br>
            <a:endParaRPr lang="ru-RU" altLang="ru-RU" sz="2800" kern="1200" dirty="0">
              <a:latin typeface="Georgia" panose="02040502050405020303" pitchFamily="18" charset="0"/>
              <a:ea typeface="+mj-ea"/>
              <a:cs typeface="+mj-cs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879599" y="3268133"/>
          <a:ext cx="8898467" cy="177593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021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52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Дата проведения</a:t>
                      </a:r>
                      <a:endParaRPr lang="ru-RU" sz="240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100" marR="38100" marT="28575" marB="2857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Сроки ознакомления с результатами (не позднее)</a:t>
                      </a:r>
                      <a:endParaRPr lang="ru-RU" sz="240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100" marR="38100" marT="28575" marB="2857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6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12 февраля 2024 г.</a:t>
                      </a:r>
                      <a:endParaRPr lang="ru-RU" sz="240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100" marR="38100" marT="28575" marB="2857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26 февраля 2024 г.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100" marR="38100" marT="28575" marB="285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/>
          <p:cNvSpPr txBox="1"/>
          <p:nvPr/>
        </p:nvSpPr>
        <p:spPr>
          <a:xfrm>
            <a:off x="382588" y="312738"/>
            <a:ext cx="1161732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22272F"/>
                </a:solidFill>
                <a:latin typeface="PT Serif"/>
                <a:cs typeface="Arial" panose="020B0604020202020204" pitchFamily="34" charset="0"/>
              </a:rPr>
              <a:t>ГИА-9</a:t>
            </a:r>
            <a:endParaRPr lang="ru-RU" altLang="ru-RU" sz="1800" dirty="0">
              <a:ea typeface="Arial" panose="020B0604020202020204" pitchFamily="34" charset="0"/>
            </a:endParaRPr>
          </a:p>
        </p:txBody>
      </p:sp>
      <p:sp>
        <p:nvSpPr>
          <p:cNvPr id="16387" name="AutoShape 5"/>
          <p:cNvSpPr>
            <a:spLocks noChangeAspect="1"/>
          </p:cNvSpPr>
          <p:nvPr/>
        </p:nvSpPr>
        <p:spPr>
          <a:xfrm rot="10800000">
            <a:off x="13444538" y="247650"/>
            <a:ext cx="68262" cy="444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 dirty="0">
              <a:ea typeface="Arial" panose="020B0604020202020204" pitchFamily="34" charset="0"/>
            </a:endParaRPr>
          </a:p>
        </p:txBody>
      </p:sp>
      <p:sp>
        <p:nvSpPr>
          <p:cNvPr id="16388" name="TextBox 8"/>
          <p:cNvSpPr txBox="1"/>
          <p:nvPr/>
        </p:nvSpPr>
        <p:spPr>
          <a:xfrm>
            <a:off x="815975" y="711200"/>
            <a:ext cx="4416425" cy="554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ГИА проводится в досрочный, основной и дополнительный периоды. В каждом из периодов проведения ГИА предусматриваются резервные сроки.</a:t>
            </a:r>
            <a:endParaRPr lang="ru-RU" altLang="ru-RU" sz="1000" i="1" dirty="0">
              <a:solidFill>
                <a:srgbClr val="FF0000"/>
              </a:solidFill>
              <a:ea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1606550"/>
            <a:ext cx="6859588" cy="505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Рисунок 1"/>
          <p:cNvSpPr>
            <a:spLocks noGrp="1" noTextEdit="1"/>
          </p:cNvSpPr>
          <p:nvPr>
            <p:ph type="pic" sz="quarter" idx="13"/>
          </p:nvPr>
        </p:nvSpPr>
        <p:spPr>
          <a:xfrm>
            <a:off x="111125" y="0"/>
            <a:ext cx="5857875" cy="6858000"/>
          </a:xfrm>
          <a:ln/>
        </p:spPr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065838" y="136525"/>
            <a:ext cx="5953125" cy="2387600"/>
          </a:xfrm>
        </p:spPr>
        <p:txBody>
          <a:bodyPr vert="horz" wrap="square" lIns="91440" tIns="45720" rIns="91440" bIns="45720" numCol="1" rtlCol="0" anchor="b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096000" y="2786063"/>
            <a:ext cx="5953125" cy="2471738"/>
          </a:xfrm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buClrTx/>
              <a:buSzTx/>
            </a:pPr>
            <a:r>
              <a:rPr kern="1200" dirty="0">
                <a:solidFill>
                  <a:srgbClr val="4E75A3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участников ГИА с </a:t>
            </a:r>
            <a:r>
              <a:rPr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ограниченными возможностями здоровья</a:t>
            </a:r>
            <a:r>
              <a:rPr kern="1200" dirty="0">
                <a:solidFill>
                  <a:srgbClr val="4E75A3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участников ГИА - </a:t>
            </a:r>
            <a:r>
              <a:rPr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детей-инвалидов</a:t>
            </a:r>
            <a:r>
              <a:rPr kern="1200" dirty="0">
                <a:solidFill>
                  <a:srgbClr val="4E75A3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ГИА </a:t>
            </a:r>
            <a:r>
              <a:rPr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их желанию</a:t>
            </a:r>
            <a:r>
              <a:rPr kern="1200" dirty="0">
                <a:solidFill>
                  <a:srgbClr val="4E75A3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проводится только по обязательным учебным предметам.</a:t>
            </a:r>
            <a:endParaRPr kern="1200" dirty="0">
              <a:solidFill>
                <a:srgbClr val="4E75A3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125" y="355600"/>
            <a:ext cx="4808538" cy="6108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None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 в форме ОГЭ и (или) ГВЭ включает в себя </a:t>
            </a:r>
            <a:r>
              <a:rPr sz="2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 экзамена </a:t>
            </a: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следующим учебным предметам: </a:t>
            </a:r>
          </a:p>
          <a:p>
            <a:pPr algn="ctr">
              <a:buNone/>
            </a:pPr>
            <a:endParaRPr sz="2300" dirty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sz="2300" u="sng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Обязательные:</a:t>
            </a: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математика.</a:t>
            </a:r>
          </a:p>
          <a:p>
            <a:pPr>
              <a:buNone/>
            </a:pPr>
            <a:r>
              <a:rPr sz="2300" u="sng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предметы по выбору: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языки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информатика,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3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</a:t>
            </a:r>
            <a:endParaRPr sz="2300" dirty="0">
              <a:solidFill>
                <a:srgbClr val="444444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228600"/>
            <a:ext cx="10668000" cy="914400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Расписание экзаменов 2025г. 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1219200" y="457200"/>
            <a:ext cx="10972800" cy="457200"/>
          </a:xfrm>
          <a:ln/>
        </p:spPr>
        <p:txBody>
          <a:bodyPr vert="horz" wrap="square" lIns="91440" tIns="45720" rIns="91440" bIns="45720" anchor="t" anchorCtr="0"/>
          <a:lstStyle/>
          <a:p>
            <a:pPr marL="82550" indent="0" eaLnBrk="1" hangingPunct="1">
              <a:buFont typeface="Wingdings 2" panose="05020102010507070707" pitchFamily="18" charset="2"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Georgia" panose="02040502050405020303" pitchFamily="18" charset="0"/>
              </a:rPr>
              <a:t>Основной период </a:t>
            </a:r>
          </a:p>
        </p:txBody>
      </p:sp>
      <p:graphicFrame>
        <p:nvGraphicFramePr>
          <p:cNvPr id="18436" name="Таблица 18435"/>
          <p:cNvGraphicFramePr/>
          <p:nvPr/>
        </p:nvGraphicFramePr>
        <p:xfrm>
          <a:off x="1066800" y="914400"/>
          <a:ext cx="10922000" cy="5608638"/>
        </p:xfrm>
        <a:graphic>
          <a:graphicData uri="http://schemas.openxmlformats.org/drawingml/2006/table">
            <a:tbl>
              <a:tblPr/>
              <a:tblGrid>
                <a:gridCol w="2446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5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0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21 мая (среда)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иностранные языки (англ., испанск., немец., франц.)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6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22 мая (четверг)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иностранные языки (англ., испанск., немец., франц.)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26 мая (понедельник)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</a:rPr>
                        <a:t>биология, информатика, обществознание, химия</a:t>
                      </a:r>
                      <a:endParaRPr lang="ru-RU" altLang="en-US" sz="1600" dirty="0">
                        <a:latin typeface="Georgia" panose="02040502050405020303" pitchFamily="18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8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29 мая (четверг)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</a:rPr>
                        <a:t>география, история, физика, химия</a:t>
                      </a:r>
                      <a:endParaRPr lang="ru-RU" altLang="en-US" sz="1600" dirty="0">
                        <a:latin typeface="Georgia" panose="02040502050405020303" pitchFamily="18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3 июня (вторник)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математика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8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6 июня (пятница)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география, информатика, обществознание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9 июня (понедельник)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русский язык 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16 июня (понедельник)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биология, информатика, литература, физика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8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26 июня (четверг)</a:t>
                      </a:r>
                      <a:endParaRPr lang="ru-RU" altLang="en-US" sz="1600" i="1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резерв: русский язык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1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27 июня (пятница)</a:t>
                      </a:r>
                      <a:endParaRPr lang="ru-RU" altLang="en-US" sz="1600" i="1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резерв: по всем предметам (кроме русского  языка и математики)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03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28 июня (суббота)</a:t>
                      </a:r>
                      <a:endParaRPr lang="ru-RU" altLang="en-US" sz="1600" i="1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solidFill>
                            <a:srgbClr val="000000"/>
                          </a:solidFill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резерв: по всем предметам (кроме русского  языка и математики)</a:t>
                      </a:r>
                      <a:endParaRPr lang="ru-RU" altLang="en-US" sz="1600" dirty="0">
                        <a:solidFill>
                          <a:srgbClr val="000000"/>
                        </a:solidFill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5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30 июня (понедельник)</a:t>
                      </a:r>
                      <a:endParaRPr lang="ru-RU" altLang="en-US" sz="1600" i="1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solidFill>
                            <a:srgbClr val="000000"/>
                          </a:solidFill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резерв: </a:t>
                      </a: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математика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84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1 июля (вторник)</a:t>
                      </a:r>
                      <a:endParaRPr lang="ru-RU" altLang="en-US" sz="1600" i="1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резерв: по всем предметам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95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2 июля (среда)</a:t>
                      </a:r>
                      <a:endParaRPr lang="ru-RU" altLang="en-US" sz="1600" i="1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15000"/>
                        </a:lnSpc>
                        <a:buNone/>
                      </a:pPr>
                      <a:r>
                        <a:rPr sz="1600" i="1" dirty="0">
                          <a:latin typeface="Georgia" panose="02040502050405020303" pitchFamily="18" charset="0"/>
                          <a:cs typeface="Calibri" panose="020F0502020204030204" pitchFamily="34" charset="0"/>
                        </a:rPr>
                        <a:t>резерв: по всем предметам</a:t>
                      </a:r>
                      <a:endParaRPr lang="ru-RU" altLang="en-US" sz="1600" dirty="0">
                        <a:latin typeface="Georgia" panose="02040502050405020303" pitchFamily="18" charset="0"/>
                        <a:ea typeface="Calibri" panose="020F0502020204030204" pitchFamily="34" charset="0"/>
                      </a:endParaRPr>
                    </a:p>
                  </a:txBody>
                  <a:tcPr marL="89700" marR="89700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7526338" y="474663"/>
            <a:ext cx="4130675" cy="2954338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buClrTx/>
              <a:buSzTx/>
            </a:pPr>
            <a:endParaRPr lang="en-US" altLang="ru-RU" kern="1200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</a:pPr>
            <a:endParaRPr lang="en-US" altLang="ru-RU" kern="1200" dirty="0">
              <a:latin typeface="+mn-lt"/>
              <a:ea typeface="+mn-ea"/>
              <a:cs typeface="+mn-cs"/>
            </a:endParaRPr>
          </a:p>
          <a:p>
            <a:pPr algn="ctr" eaLnBrk="1" hangingPunct="1">
              <a:buClrTx/>
              <a:buSzTx/>
            </a:pPr>
            <a:r>
              <a:rPr lang="ru-RU" altLang="ru-RU" sz="25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истории, обществознанию, физике, химии                                       3 часа                                (180 минут); </a:t>
            </a:r>
            <a:endParaRPr lang="ru-RU" altLang="ru-RU" sz="25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0" y="474663"/>
            <a:ext cx="4111625" cy="2954338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buClrTx/>
              <a:buSzTx/>
            </a:pPr>
            <a:endParaRPr lang="en-US" altLang="ru-RU" sz="2400" kern="1200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</a:pPr>
            <a:endParaRPr lang="en-US" altLang="ru-RU" sz="2400" kern="1200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</a:pPr>
            <a:r>
              <a:rPr lang="ru-RU" altLang="ru-RU" sz="25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литературе, математике, русскому языку </a:t>
            </a:r>
          </a:p>
          <a:p>
            <a:pPr eaLnBrk="1" hangingPunct="1">
              <a:buClrTx/>
              <a:buSzTx/>
            </a:pPr>
            <a:r>
              <a:rPr lang="ru-RU" altLang="ru-RU" sz="25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часа 55 минут</a:t>
            </a:r>
          </a:p>
          <a:p>
            <a:pPr eaLnBrk="1" hangingPunct="1">
              <a:buClrTx/>
              <a:buSzTx/>
            </a:pPr>
            <a:r>
              <a:rPr lang="ru-RU" altLang="ru-RU" sz="25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(235 минут); </a:t>
            </a:r>
            <a:endParaRPr lang="ru-RU" altLang="ru-RU" sz="2500" kern="12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7526338" y="3429000"/>
            <a:ext cx="4130675" cy="3182938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60000"/>
              </a:lnSpc>
              <a:buClrTx/>
              <a:buSzTx/>
            </a:pPr>
            <a:endParaRPr lang="en-US" altLang="ru-RU" sz="700" kern="1200" dirty="0"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60000"/>
              </a:lnSpc>
              <a:buClrTx/>
              <a:buSzTx/>
            </a:pPr>
            <a:endParaRPr lang="en-US" altLang="ru-RU" sz="700" kern="1200" dirty="0"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ClrTx/>
              <a:buSzTx/>
            </a:pPr>
            <a:endParaRPr lang="ru-RU" altLang="ru-RU" sz="11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ClrTx/>
              <a:buSzTx/>
            </a:pPr>
            <a:r>
              <a:rPr lang="ru-RU" altLang="ru-RU" sz="25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иностранным языкам (письменная часть)                 2 часа (120 минут); </a:t>
            </a: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ClrTx/>
              <a:buSzTx/>
            </a:pPr>
            <a:r>
              <a:rPr lang="ru-RU" altLang="ru-RU" sz="25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иностранным языкам (устная часть)                                                    15 минут.</a:t>
            </a:r>
          </a:p>
          <a:p>
            <a:pPr eaLnBrk="1" hangingPunct="1">
              <a:lnSpc>
                <a:spcPct val="60000"/>
              </a:lnSpc>
              <a:buClrTx/>
              <a:buSzTx/>
            </a:pPr>
            <a:endParaRPr lang="ru-RU" altLang="ru-RU" sz="700" kern="1200" dirty="0"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60000"/>
              </a:lnSpc>
              <a:buClrTx/>
              <a:buSzTx/>
            </a:pPr>
            <a:endParaRPr lang="ru-RU" altLang="ru-RU" sz="7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 hasCustomPrompt="1"/>
          </p:nvPr>
        </p:nvSpPr>
        <p:spPr>
          <a:xfrm>
            <a:off x="3395663" y="3429000"/>
            <a:ext cx="4140200" cy="3175000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buClrTx/>
              <a:buSzTx/>
            </a:pPr>
            <a:endParaRPr lang="en-US" altLang="ru-RU" kern="1200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</a:pPr>
            <a:endParaRPr lang="en-US" altLang="ru-RU" kern="1200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</a:pPr>
            <a:r>
              <a:rPr lang="ru-RU" altLang="ru-RU" sz="25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биологии, географии, информатике                               2 часа 30 минут                     (150 минут); </a:t>
            </a:r>
            <a:endParaRPr lang="ru-RU" altLang="ru-RU" sz="2500" kern="1200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</a:pPr>
            <a:endParaRPr lang="ru-RU" altLang="ru-RU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9462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438" y="3429000"/>
            <a:ext cx="919162" cy="919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3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038" y="488950"/>
            <a:ext cx="757237" cy="757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4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0488" y="533400"/>
            <a:ext cx="757237" cy="757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5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7688" y="3557588"/>
            <a:ext cx="600075" cy="601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6" name="Текст 1"/>
          <p:cNvSpPr>
            <a:spLocks noGrp="1"/>
          </p:cNvSpPr>
          <p:nvPr>
            <p:ph type="body" sz="quarter" idx="14"/>
          </p:nvPr>
        </p:nvSpPr>
        <p:spPr>
          <a:xfrm>
            <a:off x="119063" y="1771650"/>
            <a:ext cx="3317875" cy="4611688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</a:pPr>
            <a:r>
              <a:rPr lang="ru-RU" altLang="ru-RU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Продолжительность ОГЭ</a:t>
            </a:r>
            <a:endParaRPr lang="ru-RU" altLang="ru-RU" kern="12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9467" name="Заголовок 2"/>
          <p:cNvSpPr>
            <a:spLocks noGrp="1"/>
          </p:cNvSpPr>
          <p:nvPr>
            <p:ph type="title"/>
          </p:nvPr>
        </p:nvSpPr>
        <p:spPr>
          <a:xfrm>
            <a:off x="534988" y="365125"/>
            <a:ext cx="4430712" cy="1325563"/>
          </a:xfrm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endParaRPr lang="ru-RU" altLang="ru-RU" dirty="0"/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668000" cy="1143000"/>
          </a:xfrm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ru-RU" altLang="ru-RU" sz="2800" kern="1200" dirty="0">
                <a:latin typeface="Georgia" panose="02040502050405020303" pitchFamily="18" charset="0"/>
                <a:ea typeface="+mj-ea"/>
                <a:cs typeface="+mj-cs"/>
              </a:rPr>
              <a:t>Средства обучения и воспитания, доступные для использования на экзаменах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1524000" y="1447800"/>
            <a:ext cx="10388600" cy="4800600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ru-RU" altLang="ru-RU" sz="1800" dirty="0">
                <a:latin typeface="Georgia" panose="02040502050405020303" pitchFamily="18" charset="0"/>
              </a:rPr>
              <a:t>по </a:t>
            </a:r>
            <a:r>
              <a:rPr lang="ru-RU" altLang="ru-RU" sz="1800" b="1" dirty="0">
                <a:latin typeface="Georgia" panose="02040502050405020303" pitchFamily="18" charset="0"/>
              </a:rPr>
              <a:t>биологии</a:t>
            </a:r>
            <a:r>
              <a:rPr lang="ru-RU" altLang="ru-RU" sz="1800" dirty="0">
                <a:latin typeface="Georgia" panose="02040502050405020303" pitchFamily="18" charset="0"/>
              </a:rPr>
              <a:t> — линейка; непрограммируемый калькулятор;</a:t>
            </a:r>
          </a:p>
          <a:p>
            <a:pPr eaLnBrk="1" hangingPunct="1"/>
            <a:r>
              <a:rPr lang="ru-RU" altLang="ru-RU" sz="1800" dirty="0">
                <a:latin typeface="Georgia" panose="02040502050405020303" pitchFamily="18" charset="0"/>
              </a:rPr>
              <a:t>по </a:t>
            </a:r>
            <a:r>
              <a:rPr lang="ru-RU" altLang="ru-RU" sz="1800" b="1" dirty="0">
                <a:latin typeface="Georgia" panose="02040502050405020303" pitchFamily="18" charset="0"/>
              </a:rPr>
              <a:t>географии</a:t>
            </a:r>
            <a:r>
              <a:rPr lang="ru-RU" altLang="ru-RU" sz="1800" dirty="0">
                <a:latin typeface="Georgia" panose="02040502050405020303" pitchFamily="18" charset="0"/>
              </a:rPr>
              <a:t> — линейка; непрограммируемый калькулятор; географические атласы для 7-9 классов;</a:t>
            </a:r>
          </a:p>
          <a:p>
            <a:pPr eaLnBrk="1" hangingPunct="1"/>
            <a:r>
              <a:rPr lang="ru-RU" altLang="ru-RU" sz="1800" dirty="0">
                <a:latin typeface="Georgia" panose="02040502050405020303" pitchFamily="18" charset="0"/>
              </a:rPr>
              <a:t>по </a:t>
            </a:r>
            <a:r>
              <a:rPr lang="ru-RU" altLang="ru-RU" sz="1800" b="1" dirty="0">
                <a:latin typeface="Georgia" panose="02040502050405020303" pitchFamily="18" charset="0"/>
              </a:rPr>
              <a:t>литературе</a:t>
            </a:r>
            <a:r>
              <a:rPr lang="ru-RU" altLang="ru-RU" sz="1800" dirty="0">
                <a:latin typeface="Georgia" panose="02040502050405020303" pitchFamily="18" charset="0"/>
              </a:rPr>
              <a:t> — орфографический словарь; полные тексты художественных произведений, а также сборники лирики;</a:t>
            </a:r>
          </a:p>
          <a:p>
            <a:pPr eaLnBrk="1" hangingPunct="1"/>
            <a:r>
              <a:rPr lang="ru-RU" altLang="ru-RU" sz="1800" dirty="0">
                <a:latin typeface="Georgia" panose="02040502050405020303" pitchFamily="18" charset="0"/>
              </a:rPr>
              <a:t>по </a:t>
            </a:r>
            <a:r>
              <a:rPr lang="ru-RU" altLang="ru-RU" sz="1800" b="1" dirty="0">
                <a:latin typeface="Georgia" panose="02040502050405020303" pitchFamily="18" charset="0"/>
              </a:rPr>
              <a:t>математике</a:t>
            </a:r>
            <a:r>
              <a:rPr lang="ru-RU" altLang="ru-RU" sz="1800" dirty="0">
                <a:latin typeface="Georgia" panose="02040502050405020303" pitchFamily="18" charset="0"/>
              </a:rPr>
              <a:t> — линейка; справочные материалы, содержащие основные формулы курса математики;</a:t>
            </a:r>
          </a:p>
          <a:p>
            <a:pPr eaLnBrk="1" hangingPunct="1"/>
            <a:r>
              <a:rPr lang="ru-RU" altLang="ru-RU" sz="1800" dirty="0">
                <a:latin typeface="Georgia" panose="02040502050405020303" pitchFamily="18" charset="0"/>
              </a:rPr>
              <a:t>по </a:t>
            </a:r>
            <a:r>
              <a:rPr lang="ru-RU" altLang="ru-RU" sz="1800" b="1" dirty="0">
                <a:latin typeface="Georgia" panose="02040502050405020303" pitchFamily="18" charset="0"/>
              </a:rPr>
              <a:t>русскому языку </a:t>
            </a:r>
            <a:r>
              <a:rPr lang="ru-RU" altLang="ru-RU" sz="1800" dirty="0">
                <a:latin typeface="Georgia" panose="02040502050405020303" pitchFamily="18" charset="0"/>
              </a:rPr>
              <a:t>— орфографический словарь;</a:t>
            </a:r>
          </a:p>
          <a:p>
            <a:pPr eaLnBrk="1" hangingPunct="1"/>
            <a:r>
              <a:rPr lang="ru-RU" altLang="ru-RU" sz="1800" dirty="0">
                <a:latin typeface="Georgia" panose="02040502050405020303" pitchFamily="18" charset="0"/>
              </a:rPr>
              <a:t>по </a:t>
            </a:r>
            <a:r>
              <a:rPr lang="ru-RU" altLang="ru-RU" sz="1800" b="1" dirty="0">
                <a:latin typeface="Georgia" panose="02040502050405020303" pitchFamily="18" charset="0"/>
              </a:rPr>
              <a:t>физике</a:t>
            </a:r>
            <a:r>
              <a:rPr lang="ru-RU" altLang="ru-RU" sz="1800" dirty="0">
                <a:latin typeface="Georgia" panose="02040502050405020303" pitchFamily="18" charset="0"/>
              </a:rPr>
              <a:t> — линейка; непрограммируемый калькулятор; лабораторное оборудование для выполнения экспериментального задания;</a:t>
            </a:r>
          </a:p>
          <a:p>
            <a:pPr eaLnBrk="1" hangingPunct="1"/>
            <a:r>
              <a:rPr lang="ru-RU" altLang="ru-RU" sz="1800" dirty="0">
                <a:latin typeface="Georgia" panose="02040502050405020303" pitchFamily="18" charset="0"/>
              </a:rPr>
              <a:t>по </a:t>
            </a:r>
            <a:r>
              <a:rPr lang="ru-RU" altLang="ru-RU" sz="1800" b="1" dirty="0">
                <a:latin typeface="Georgia" panose="02040502050405020303" pitchFamily="18" charset="0"/>
              </a:rPr>
              <a:t>химии</a:t>
            </a:r>
            <a:r>
              <a:rPr lang="ru-RU" altLang="ru-RU" sz="1800" dirty="0">
                <a:latin typeface="Georgia" panose="02040502050405020303" pitchFamily="18" charset="0"/>
              </a:rPr>
              <a:t> — непрограммируемый калькулятор; комплект химических реактивов и лабораторное оборудование для проведения химических опытов, предусмотренных заданиями; Периодическая система химических элементов Д. И. Менделеева; таблица растворимости солей, кислот и оснований в воде; электрохимический ряд напряжений металлов.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endParaRPr lang="ru-RU" altLang="ru-RU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endParaRPr lang="ru-RU" altLang="ru-RU" dirty="0"/>
          </a:p>
        </p:txBody>
      </p:sp>
      <p:pic>
        <p:nvPicPr>
          <p:cNvPr id="21508" name="Picture 2"/>
          <p:cNvPicPr>
            <a:picLocks noChangeAspect="1"/>
          </p:cNvPicPr>
          <p:nvPr/>
        </p:nvPicPr>
        <p:blipFill>
          <a:blip r:embed="rId2"/>
          <a:srcRect l="26390" t="19875" r="17014" b="7779"/>
          <a:stretch>
            <a:fillRect/>
          </a:stretch>
        </p:blipFill>
        <p:spPr>
          <a:xfrm>
            <a:off x="1262063" y="1570038"/>
            <a:ext cx="89027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966495" y="554335"/>
            <a:ext cx="970022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6000" b="1" i="0" u="none" strike="noStrike" kern="1200" cap="none" spc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Итоговые отметки в аттестат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ъект 2"/>
          <p:cNvSpPr>
            <a:spLocks noGrp="1"/>
          </p:cNvSpPr>
          <p:nvPr>
            <p:ph idx="1"/>
          </p:nvPr>
        </p:nvSpPr>
        <p:spPr>
          <a:xfrm>
            <a:off x="1524000" y="1371600"/>
            <a:ext cx="9999663" cy="4800600"/>
          </a:xfrm>
          <a:ln/>
        </p:spPr>
        <p:txBody>
          <a:bodyPr vert="horz" wrap="square" lIns="91440" tIns="45720" rIns="91440" bIns="45720" anchor="t" anchorCtr="0"/>
          <a:lstStyle/>
          <a:p>
            <a:pPr marL="82550" indent="0" eaLnBrk="1" hangingPunct="1">
              <a:buFont typeface="Wingdings 2" panose="05020102010507070707" pitchFamily="18" charset="2"/>
              <a:buNone/>
            </a:pPr>
            <a:r>
              <a:rPr lang="ru-RU" altLang="ru-RU" sz="2400" b="1" dirty="0">
                <a:latin typeface="Georgia" panose="02040502050405020303" pitchFamily="18" charset="0"/>
              </a:rPr>
              <a:t>Гуманитарный профиль </a:t>
            </a:r>
            <a:r>
              <a:rPr lang="ru-RU" altLang="ru-RU" sz="2400" dirty="0">
                <a:latin typeface="Georgia" panose="02040502050405020303" pitchFamily="18" charset="0"/>
              </a:rPr>
              <a:t>– результаты ГИА по русскому языку, математике и обществознанию, истории или английскому языку, а также средний балл аттестата </a:t>
            </a:r>
          </a:p>
          <a:p>
            <a:pPr marL="82550" indent="0" eaLnBrk="1" hangingPunct="1">
              <a:buFont typeface="Wingdings 2" panose="05020102010507070707" pitchFamily="18" charset="2"/>
              <a:buNone/>
            </a:pPr>
            <a:endParaRPr lang="ru-RU" altLang="ru-RU" sz="2400" b="1" dirty="0">
              <a:latin typeface="Georgia" panose="02040502050405020303" pitchFamily="18" charset="0"/>
            </a:endParaRPr>
          </a:p>
          <a:p>
            <a:pPr marL="82550" indent="0" eaLnBrk="1" hangingPunct="1">
              <a:buFont typeface="Wingdings 2" panose="05020102010507070707" pitchFamily="18" charset="2"/>
              <a:buNone/>
            </a:pPr>
            <a:r>
              <a:rPr lang="ru-RU" altLang="ru-RU" sz="2400" b="1" dirty="0">
                <a:latin typeface="Georgia" panose="02040502050405020303" pitchFamily="18" charset="0"/>
              </a:rPr>
              <a:t>Естественнонаучный профиль </a:t>
            </a:r>
            <a:r>
              <a:rPr lang="ru-RU" altLang="ru-RU" sz="2400" dirty="0">
                <a:latin typeface="Georgia" panose="02040502050405020303" pitchFamily="18" charset="0"/>
              </a:rPr>
              <a:t>– результаты ГИА по русскому языку, математике, химии или биологии, а также средний балл аттестата </a:t>
            </a:r>
          </a:p>
          <a:p>
            <a:pPr marL="82550" indent="0" eaLnBrk="1" hangingPunct="1">
              <a:buFont typeface="Wingdings 2" panose="05020102010507070707" pitchFamily="18" charset="2"/>
              <a:buNone/>
            </a:pPr>
            <a:endParaRPr lang="ru-RU" altLang="ru-RU" sz="2400" b="1" dirty="0">
              <a:latin typeface="Georgia" panose="02040502050405020303" pitchFamily="18" charset="0"/>
            </a:endParaRPr>
          </a:p>
          <a:p>
            <a:pPr marL="82550" indent="0" eaLnBrk="1" hangingPunct="1">
              <a:buFont typeface="Wingdings 2" panose="05020102010507070707" pitchFamily="18" charset="2"/>
              <a:buNone/>
            </a:pPr>
            <a:r>
              <a:rPr lang="ru-RU" altLang="ru-RU" sz="2400" b="1" dirty="0">
                <a:latin typeface="Georgia" panose="02040502050405020303" pitchFamily="18" charset="0"/>
              </a:rPr>
              <a:t>Технологический профиль </a:t>
            </a:r>
            <a:r>
              <a:rPr lang="ru-RU" altLang="ru-RU" sz="2400" dirty="0">
                <a:solidFill>
                  <a:srgbClr val="000000"/>
                </a:solidFill>
                <a:latin typeface="Georgia" panose="02040502050405020303" pitchFamily="18" charset="0"/>
              </a:rPr>
              <a:t>–</a:t>
            </a:r>
            <a:r>
              <a:rPr lang="ru-RU" altLang="ru-RU" sz="2400" b="1" dirty="0">
                <a:latin typeface="Georgia" panose="02040502050405020303" pitchFamily="18" charset="0"/>
              </a:rPr>
              <a:t>  </a:t>
            </a:r>
            <a:r>
              <a:rPr lang="ru-RU" altLang="ru-RU" sz="2400" dirty="0">
                <a:solidFill>
                  <a:srgbClr val="000000"/>
                </a:solidFill>
                <a:latin typeface="Georgia" panose="02040502050405020303" pitchFamily="18" charset="0"/>
              </a:rPr>
              <a:t>результаты ГИА по русскому языку, математике, физике или информатике, а также средний балл аттестата </a:t>
            </a:r>
            <a:endParaRPr lang="ru-RU" altLang="ru-RU" sz="2400" b="1" dirty="0">
              <a:latin typeface="Georgia" panose="02040502050405020303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ln/>
          <a:effectLst/>
          <a:scene3d>
            <a:camera prst="orthographicFront"/>
            <a:lightRig rig="balanced" dir="t"/>
          </a:scene3d>
          <a:sp3d prstMaterial="plastic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Профильные 10 классы гимназии</a:t>
            </a:r>
            <a:br>
              <a:rPr kumimoji="0" lang="ru-RU" sz="4400" b="1" i="0" u="none" strike="noStrike" kern="1200" cap="none" spc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Срок подачи заявлений на ГИА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ru-RU" altLang="ru-RU" sz="3600" dirty="0">
                <a:latin typeface="Georgia" panose="02040502050405020303" pitchFamily="18" charset="0"/>
              </a:rPr>
              <a:t>Для участия в ГИА обучающимся необходимо </a:t>
            </a:r>
            <a:r>
              <a:rPr lang="ru-RU" altLang="ru-RU" sz="3600" b="1" dirty="0">
                <a:latin typeface="Georgia" panose="02040502050405020303" pitchFamily="18" charset="0"/>
              </a:rPr>
              <a:t>до 28 февраля  2025 года </a:t>
            </a:r>
            <a:r>
              <a:rPr lang="ru-RU" altLang="ru-RU" sz="3600" dirty="0">
                <a:latin typeface="Georgia" panose="02040502050405020303" pitchFamily="18" charset="0"/>
              </a:rPr>
              <a:t>подать заявление с перечнем выбранных учебных предметов в образовательную организацию.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3600" b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ru-RU" altLang="ru-RU" kern="1200" dirty="0">
                <a:latin typeface="Georgia" panose="02040502050405020303" pitchFamily="18" charset="0"/>
                <a:ea typeface="+mj-ea"/>
                <a:cs typeface="+mj-cs"/>
              </a:rPr>
              <a:t>Заявление на участие в экзамене подаетс</a:t>
            </a:r>
            <a:r>
              <a:rPr lang="ru-RU" altLang="ru-RU" kern="1200" dirty="0">
                <a:latin typeface="+mj-lt"/>
                <a:ea typeface="+mj-ea"/>
                <a:cs typeface="+mj-cs"/>
              </a:rPr>
              <a:t>я 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1320800" y="1828800"/>
            <a:ext cx="10490200" cy="4800600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обучающимися лично на основании документа, удостоверяющего их личность, </a:t>
            </a:r>
          </a:p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или их родителями (законными представителями) на основании документа, удостоверяющего их личность, </a:t>
            </a:r>
          </a:p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или уполномоченными лицами на основании документа, удостоверяющего их личность, и оформленной в установленном порядке доверенности. </a:t>
            </a:r>
          </a:p>
          <a:p>
            <a:pPr eaLnBrk="1" hangingPunct="1"/>
            <a:endParaRPr lang="ru-RU" altLang="ru-RU" dirty="0"/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8" y="457200"/>
            <a:ext cx="11676063" cy="6172200"/>
          </a:xfrm>
        </p:spPr>
        <p:txBody>
          <a:bodyPr vert="horz" wrap="square" lIns="91440" tIns="45720" rIns="91440" bIns="45720" numCol="1" rtlCol="0" anchor="t" anchorCtr="0" compatLnSpc="1"/>
          <a:lstStyle/>
          <a:p>
            <a:pPr marL="538480" indent="-457200" eaLnBrk="1" hangingPunct="1">
              <a:buFont typeface="Wingdings" panose="05000000000000000000" pitchFamily="2" charset="2"/>
              <a:buChar char="v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1 марта обучающиеся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изменить (дополнить) перечень указанных в заявлении экзаменов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только при наличии у них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уважительных причин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(болезни или иных обстоятельств, подтвержденных документально). </a:t>
            </a:r>
          </a:p>
          <a:p>
            <a:pPr marL="538480" indent="-457200" eaLnBrk="1" hangingPunct="1">
              <a:buFont typeface="Wingdings" panose="05000000000000000000" pitchFamily="2" charset="2"/>
              <a:buChar char="v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обучающиеся подают заявление в ГЭК с указанием измененного перечня учебных предметов, по которым он планирует пройти ГИА, и причины изменения заявленного ранее перечня. Указанное заявление подается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чем за две недели до начала соответствующих экзаменов. </a:t>
            </a:r>
          </a:p>
          <a:p>
            <a:pPr marL="538480" indent="-457200" eaLnBrk="1" hangingPunct="1">
              <a:buFont typeface="Wingdings" panose="05000000000000000000" pitchFamily="2" charset="2"/>
              <a:buChar char="v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Конкретное решение об уважительности или неуважительности причины изменения (дополнения) участниками ОГЭ перечня учебных предметов, указанных в заявлениях, отнесено к компетенциям ГЭК Республики Карелия, которые принимают его по каждому участнику ОГЭ отдельно.</a:t>
            </a:r>
          </a:p>
          <a:p>
            <a:pPr marL="538480" indent="-457200" eaLnBrk="1" hangingPunct="1">
              <a:buFont typeface="Wingdings 2" panose="05020102010507070707" pitchFamily="18" charset="2"/>
              <a:buChar char=""/>
            </a:pPr>
            <a:endParaRPr dirty="0"/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933450" y="0"/>
            <a:ext cx="10515600" cy="1109663"/>
          </a:xfrm>
          <a:ln/>
        </p:spPr>
        <p:txBody>
          <a:bodyPr vert="horz" wrap="square" lIns="91440" tIns="45720" rIns="91440" bIns="45720" anchor="ctr" anchorCtr="0"/>
          <a:lstStyle/>
          <a:p>
            <a:pPr algn="ctr" eaLnBrk="1" hangingPunct="1"/>
            <a:r>
              <a:rPr lang="ru-RU" altLang="ru-RU" kern="1200" dirty="0">
                <a:latin typeface="+mj-lt"/>
                <a:ea typeface="+mj-ea"/>
                <a:cs typeface="+mj-cs"/>
              </a:rPr>
              <a:t>Допуск к экзаменам</a:t>
            </a: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</p:txBody>
      </p:sp>
      <p:sp>
        <p:nvSpPr>
          <p:cNvPr id="26628" name="TextBox 5"/>
          <p:cNvSpPr txBox="1"/>
          <p:nvPr/>
        </p:nvSpPr>
        <p:spPr>
          <a:xfrm>
            <a:off x="455613" y="998538"/>
            <a:ext cx="11472862" cy="4800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ГИА </a:t>
            </a:r>
            <a:r>
              <a:rPr lang="ru-RU" alt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допускаются</a:t>
            </a:r>
            <a:r>
              <a:rPr lang="ru-RU" altLang="ru-RU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лица, указанные в </a:t>
            </a:r>
            <a:r>
              <a:rPr lang="ru-RU" altLang="ru-RU" sz="3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пункте 6 Порядка</a:t>
            </a:r>
            <a:r>
              <a:rPr lang="ru-RU" altLang="ru-RU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не имеющие академической задолженности; 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 полном объеме выполнившие учебный план;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имеющие результат "зачет" за итоговое собеседование по русскому языку.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ru-RU" altLang="ru-RU" sz="3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9999663" cy="1143000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Проведение ОГЭ, ГВЭ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1219200" y="1143000"/>
            <a:ext cx="11074400" cy="4800600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Начало экзаменов в </a:t>
            </a:r>
            <a:r>
              <a:rPr lang="ru-RU" altLang="ru-RU" b="1" dirty="0">
                <a:latin typeface="Georgia" panose="02040502050405020303" pitchFamily="18" charset="0"/>
              </a:rPr>
              <a:t>10.00</a:t>
            </a:r>
          </a:p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Прибытие в ППЭ за 45 минут до начала экзамена (не позднее 9.15)</a:t>
            </a:r>
          </a:p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Паспорт</a:t>
            </a:r>
          </a:p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Гелевая черная ручка</a:t>
            </a:r>
          </a:p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Средства, разрешенные для использования на экзамене по некоторым предметам</a:t>
            </a:r>
          </a:p>
          <a:p>
            <a:pPr eaLnBrk="1" hangingPunct="1"/>
            <a:r>
              <a:rPr lang="ru-RU" altLang="ru-RU" dirty="0">
                <a:latin typeface="Georgia" panose="02040502050405020303" pitchFamily="18" charset="0"/>
              </a:rPr>
              <a:t>Лекарства и питание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ru-RU" altLang="ru-RU" sz="2000" dirty="0">
                <a:latin typeface="Georgia" panose="02040502050405020303" pitchFamily="18" charset="0"/>
              </a:rPr>
              <a:t>Личные вещи обучающиеся оставляют в специально выделенном до входа в ППЭ месте для хранения личных вещей обучающихся.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600" y="0"/>
            <a:ext cx="9999663" cy="1143000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На экзамене запрещено!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25600" y="1066800"/>
            <a:ext cx="10363200" cy="5715000"/>
          </a:xfrm>
        </p:spPr>
        <p:txBody>
          <a:bodyPr vert="horz" wrap="square" lIns="91440" tIns="45720" rIns="91440" bIns="45720" numCol="1" rtlCol="0" anchor="t" anchorCtr="0" compatLnSpc="1">
            <a:normAutofit fontScale="85000" lnSpcReduction="10000"/>
          </a:bodyPr>
          <a:lstStyle/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иметь при себе средства связи, электронно-вычислительную технику, фото, аудио и видеоаппаратуру, справочные материалы, письменные заметки и иные средства хранения и передачи информации;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разговаривать, вставать с мест, пересаживаться, обмениваться любыми материалами и предметами;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передавать, разглашать и фотографировать КИМ или их части;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иметь при себе и использовать корректирующую жидкость, карандаши;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пользоваться справочными материалами, кроме допустимых;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перемещаться по ППЭ во время экзамена без сопровождения организатора.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случае нарушения указанных требований порядка проведения ГИА выпускники будут удалены с экзамена.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1422400" y="152400"/>
            <a:ext cx="10566400" cy="1143000"/>
          </a:xfrm>
          <a:ln/>
        </p:spPr>
        <p:txBody>
          <a:bodyPr vert="horz" wrap="square" lIns="91440" tIns="45720" rIns="91440" bIns="45720" anchor="ctr" anchorCtr="0"/>
          <a:lstStyle/>
          <a:p>
            <a:pPr algn="ctr" eaLnBrk="1" hangingPunct="1"/>
            <a:r>
              <a:rPr lang="ru-RU" altLang="ru-RU" sz="2200" kern="1200" dirty="0">
                <a:latin typeface="Georgia" panose="02040502050405020303" pitchFamily="18" charset="0"/>
                <a:ea typeface="+mj-ea"/>
                <a:cs typeface="+mj-cs"/>
              </a:rPr>
              <a:t>Результаты ГИА-9 признаются удовлетворительными в случае, если обучающийся по сдаваемым учебным предметам набрал минимальное количество баллов</a:t>
            </a:r>
          </a:p>
        </p:txBody>
      </p:sp>
      <p:sp>
        <p:nvSpPr>
          <p:cNvPr id="29699" name="Объект 2"/>
          <p:cNvSpPr>
            <a:spLocks noGrp="1"/>
          </p:cNvSpPr>
          <p:nvPr>
            <p:ph idx="1"/>
          </p:nvPr>
        </p:nvSpPr>
        <p:spPr>
          <a:xfrm>
            <a:off x="1320800" y="1600200"/>
            <a:ext cx="10871200" cy="5410200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Русский язык </a:t>
            </a:r>
            <a:r>
              <a:rPr lang="ru-RU" altLang="ru-RU" sz="2300" dirty="0">
                <a:latin typeface="Georgia" panose="02040502050405020303" pitchFamily="18" charset="0"/>
              </a:rPr>
              <a:t>– 15 баллов (из 33)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Математика</a:t>
            </a:r>
            <a:r>
              <a:rPr lang="ru-RU" altLang="ru-RU" sz="2300" dirty="0">
                <a:latin typeface="Georgia" panose="02040502050405020303" pitchFamily="18" charset="0"/>
              </a:rPr>
              <a:t> – 8 баллов (из 31)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Физика</a:t>
            </a:r>
            <a:r>
              <a:rPr lang="ru-RU" altLang="ru-RU" sz="2300" dirty="0">
                <a:latin typeface="Georgia" panose="02040502050405020303" pitchFamily="18" charset="0"/>
              </a:rPr>
              <a:t> – 11 баллов (из 45)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Химия</a:t>
            </a:r>
            <a:r>
              <a:rPr lang="ru-RU" altLang="ru-RU" sz="2300" dirty="0">
                <a:latin typeface="Georgia" panose="02040502050405020303" pitchFamily="18" charset="0"/>
              </a:rPr>
              <a:t> – 10 баллов (из 40)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Биология</a:t>
            </a:r>
            <a:r>
              <a:rPr lang="ru-RU" altLang="ru-RU" sz="2300" dirty="0">
                <a:latin typeface="Georgia" panose="02040502050405020303" pitchFamily="18" charset="0"/>
              </a:rPr>
              <a:t> – 13 баллов (из 48)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География</a:t>
            </a:r>
            <a:r>
              <a:rPr lang="ru-RU" altLang="ru-RU" sz="2300" dirty="0">
                <a:latin typeface="Georgia" panose="02040502050405020303" pitchFamily="18" charset="0"/>
              </a:rPr>
              <a:t> – 12 баллов (из 31)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Обществознание</a:t>
            </a:r>
            <a:r>
              <a:rPr lang="ru-RU" altLang="ru-RU" sz="2300" dirty="0">
                <a:latin typeface="Georgia" panose="02040502050405020303" pitchFamily="18" charset="0"/>
              </a:rPr>
              <a:t> – 14 баллов (из 37)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История</a:t>
            </a:r>
            <a:r>
              <a:rPr lang="ru-RU" altLang="ru-RU" sz="2300" dirty="0">
                <a:latin typeface="Georgia" panose="02040502050405020303" pitchFamily="18" charset="0"/>
              </a:rPr>
              <a:t> – 11 баллов (из 37)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Литература</a:t>
            </a:r>
            <a:r>
              <a:rPr lang="ru-RU" altLang="ru-RU" sz="2300" dirty="0">
                <a:latin typeface="Georgia" panose="02040502050405020303" pitchFamily="18" charset="0"/>
              </a:rPr>
              <a:t> – 16 баллов (из 42)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Информатика</a:t>
            </a:r>
            <a:r>
              <a:rPr lang="ru-RU" altLang="ru-RU" sz="2300" dirty="0">
                <a:latin typeface="Georgia" panose="02040502050405020303" pitchFamily="18" charset="0"/>
              </a:rPr>
              <a:t> – 5 баллов (из 19)</a:t>
            </a:r>
          </a:p>
          <a:p>
            <a:pPr eaLnBrk="1" hangingPunct="1"/>
            <a:r>
              <a:rPr lang="ru-RU" altLang="ru-RU" sz="2300" b="1" dirty="0">
                <a:latin typeface="Georgia" panose="02040502050405020303" pitchFamily="18" charset="0"/>
              </a:rPr>
              <a:t>Иностранные языки </a:t>
            </a:r>
            <a:r>
              <a:rPr lang="ru-RU" altLang="ru-RU" sz="2300" dirty="0">
                <a:latin typeface="Georgia" panose="02040502050405020303" pitchFamily="18" charset="0"/>
              </a:rPr>
              <a:t>– 29 баллов (из 68)</a:t>
            </a:r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1727200" y="152400"/>
            <a:ext cx="9999663" cy="1143000"/>
          </a:xfrm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ru-RU" altLang="ru-RU" sz="3600" kern="1200" dirty="0">
                <a:latin typeface="Georgia" panose="02040502050405020303" pitchFamily="18" charset="0"/>
                <a:ea typeface="+mj-ea"/>
                <a:cs typeface="+mj-cs"/>
              </a:rPr>
              <a:t>Повторный допуск к ГИА (в резервные сроки летом)</a:t>
            </a: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>
          <a:xfrm>
            <a:off x="1041400" y="1295400"/>
            <a:ext cx="11049000" cy="5181600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ru-RU" altLang="ru-RU" sz="2000" dirty="0">
                <a:latin typeface="Georgia" panose="02040502050405020303" pitchFamily="18" charset="0"/>
              </a:rPr>
              <a:t>участники ГИА, получившие на ГИА неудовлетворительные результаты </a:t>
            </a:r>
            <a:r>
              <a:rPr lang="ru-RU" altLang="ru-RU" sz="2000" b="1" dirty="0">
                <a:latin typeface="Georgia" panose="02040502050405020303" pitchFamily="18" charset="0"/>
              </a:rPr>
              <a:t>не более чем по двум учебным предметам </a:t>
            </a:r>
            <a:r>
              <a:rPr lang="ru-RU" altLang="ru-RU" sz="2000" dirty="0">
                <a:latin typeface="Georgia" panose="02040502050405020303" pitchFamily="18" charset="0"/>
              </a:rPr>
              <a:t>(кроме участников ГИА, проходящих ГИА только по обязательным учебным предметам);</a:t>
            </a:r>
          </a:p>
          <a:p>
            <a:pPr eaLnBrk="1" hangingPunct="1"/>
            <a:r>
              <a:rPr lang="ru-RU" altLang="ru-RU" sz="2000" dirty="0">
                <a:latin typeface="Georgia" panose="02040502050405020303" pitchFamily="18" charset="0"/>
              </a:rPr>
              <a:t>участники ГИА, не явившиеся на экзамены по уважительным причинам (болезнь или иные обстоятельства), подтвержденным документально;</a:t>
            </a:r>
          </a:p>
          <a:p>
            <a:pPr eaLnBrk="1" hangingPunct="1"/>
            <a:r>
              <a:rPr lang="ru-RU" altLang="ru-RU" sz="2000" dirty="0">
                <a:latin typeface="Georgia" panose="02040502050405020303" pitchFamily="18" charset="0"/>
              </a:rPr>
              <a:t>участники ГИА, не завершившие выполнение экзаменационной работы по уважительным причинам (болезнь или иные обстоятельства), подтвержденным документально;</a:t>
            </a:r>
          </a:p>
          <a:p>
            <a:pPr eaLnBrk="1" hangingPunct="1"/>
            <a:r>
              <a:rPr lang="ru-RU" altLang="ru-RU" sz="2000" dirty="0">
                <a:latin typeface="Georgia" panose="02040502050405020303" pitchFamily="18" charset="0"/>
              </a:rPr>
              <a:t>участники ГИА, апелляции которых о нарушении порядка проведения ГИА конфликтной комиссией были удовлетворены;</a:t>
            </a:r>
          </a:p>
          <a:p>
            <a:pPr eaLnBrk="1" hangingPunct="1"/>
            <a:r>
              <a:rPr lang="ru-RU" altLang="ru-RU" sz="2000" dirty="0">
                <a:latin typeface="Georgia" panose="02040502050405020303" pitchFamily="18" charset="0"/>
              </a:rPr>
              <a:t>участники ГИА, чьи результаты были аннулированы по решению председателя ГЭК в случае выявления фактов нарушений настоящего Порядка. </a:t>
            </a:r>
          </a:p>
          <a:p>
            <a:pPr eaLnBrk="1" hangingPunct="1"/>
            <a:r>
              <a:rPr lang="ru-RU" altLang="ru-RU" sz="2000" dirty="0">
                <a:latin typeface="Georgia" panose="02040502050405020303" pitchFamily="18" charset="0"/>
              </a:rPr>
              <a:t>Обучающимся, не прошедшим ГИА-9 или получившим на ГИА-9 неудовлетворительные результаты </a:t>
            </a:r>
            <a:r>
              <a:rPr lang="ru-RU" altLang="ru-RU" sz="2000" b="1" dirty="0">
                <a:latin typeface="Georgia" panose="02040502050405020303" pitchFamily="18" charset="0"/>
              </a:rPr>
              <a:t>более чем по двум учебным предметам</a:t>
            </a:r>
            <a:r>
              <a:rPr lang="ru-RU" altLang="ru-RU" sz="2000" dirty="0">
                <a:latin typeface="Georgia" panose="02040502050405020303" pitchFamily="18" charset="0"/>
              </a:rPr>
              <a:t>, либо получившим повторно неудовлетворительный результат по одному из этих предметов на ГИА-9 в дополнительные сроки, будет предоставлено право повторно сдать экзамены по соответствующим учебным предметам не ранее </a:t>
            </a:r>
            <a:r>
              <a:rPr lang="ru-RU" altLang="ru-RU" sz="2000" b="1" dirty="0">
                <a:latin typeface="Georgia" panose="02040502050405020303" pitchFamily="18" charset="0"/>
              </a:rPr>
              <a:t>1 сентября 2024 года</a:t>
            </a:r>
            <a:r>
              <a:rPr lang="ru-RU" altLang="ru-RU" sz="2000" dirty="0">
                <a:latin typeface="Georgia" panose="02040502050405020303" pitchFamily="18" charset="0"/>
              </a:rPr>
              <a:t>.</a:t>
            </a:r>
          </a:p>
          <a:p>
            <a:pPr eaLnBrk="1" hangingPunct="1"/>
            <a:endParaRPr lang="ru-RU" altLang="ru-RU" sz="24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800" y="28575"/>
            <a:ext cx="10769600" cy="1143000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Ознакомление с результатами ОГЭ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9200" y="1295400"/>
            <a:ext cx="10769600" cy="5562600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20000"/>
          </a:bodyPr>
          <a:lstStyle/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None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Утверждение результатов ГИА осуществляется в течение одного рабочего дня с момента получения результатов централизованной проверки экзаменационных работ ОГЭ, результатов проверки экзаменационных работ ГВЭ. После утверждения результаты ГИА в течение одного рабочего дня передаются для ознакомления обучающихся в образовательную организацию, в которой они были допущены в установленном порядке к ГИА. Ознакомление участников ОГЭ и их родителей (законных представителей) с официальной информацией о результатах осуществляется в образовательной организации (в местах регистрации на экзамен) под подпись.</a:t>
            </a: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endParaRPr lang="ru-RU" altLang="ru-RU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2771" name="Объект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marL="82550" indent="0" eaLnBrk="1" hangingPunct="1">
              <a:buFont typeface="Wingdings 2" panose="05020102010507070707" pitchFamily="18" charset="2"/>
              <a:buNone/>
            </a:pPr>
            <a:r>
              <a:rPr lang="ru-RU" altLang="ru-RU" b="1" dirty="0">
                <a:solidFill>
                  <a:srgbClr val="362821"/>
                </a:solidFill>
                <a:latin typeface="Georgia" panose="02040502050405020303" pitchFamily="18" charset="0"/>
              </a:rPr>
              <a:t>Датой объявления результатов ГИА-9 </a:t>
            </a:r>
            <a:r>
              <a:rPr lang="ru-RU" altLang="ru-RU" dirty="0">
                <a:solidFill>
                  <a:srgbClr val="362821"/>
                </a:solidFill>
                <a:latin typeface="Georgia" panose="02040502050405020303" pitchFamily="18" charset="0"/>
              </a:rPr>
              <a:t>следует считать дату размещения соответствующей информации в официальной группе ВКонтакте </a:t>
            </a:r>
            <a:r>
              <a:rPr lang="ru-RU" altLang="ru-RU" dirty="0">
                <a:solidFill>
                  <a:srgbClr val="783838"/>
                </a:solidFill>
                <a:latin typeface="Georgia" panose="02040502050405020303" pitchFamily="18" charset="0"/>
                <a:hlinkClick r:id="rId2"/>
              </a:rPr>
              <a:t>https://vk.com/gia_rk</a:t>
            </a:r>
            <a:r>
              <a:rPr lang="ru-RU" altLang="ru-RU" dirty="0">
                <a:solidFill>
                  <a:srgbClr val="362821"/>
                </a:solidFill>
                <a:latin typeface="Georgia" panose="02040502050405020303" pitchFamily="18" charset="0"/>
              </a:rPr>
              <a:t> в разделе «Обсуждения» - Апелляции ГИА-9.</a:t>
            </a:r>
            <a:endParaRPr lang="ru-RU" altLang="ru-RU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9999663" cy="1143000"/>
          </a:xfrm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Прием и рассмотрение апелляций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2938" y="1447800"/>
            <a:ext cx="9999663" cy="5257800"/>
          </a:xfrm>
        </p:spPr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8255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целях обеспечения права на объективное оценивание экзаменационных работ обучающимся предоставляется право подать в конфликтную комиссию в письменной форме апелляцию:</a:t>
            </a: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endParaRPr kumimoji="0" lang="ru-RU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8255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о нарушении установленного порядка проведения ГИА по учебному предмету;</a:t>
            </a:r>
          </a:p>
          <a:p>
            <a:pPr marL="36576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/>
              <a:buChar char=""/>
              <a:defRPr/>
            </a:pPr>
            <a:endParaRPr kumimoji="0" lang="ru-RU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8255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о несогласии с выставленными баллами.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endParaRPr lang="ru-RU" altLang="ru-RU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4819" name="Объект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marL="82550" indent="0" eaLnBrk="1" hangingPunct="1">
              <a:buFont typeface="Wingdings 2" panose="05020102010507070707" pitchFamily="18" charset="2"/>
              <a:buNone/>
            </a:pP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Апелляцию </a:t>
            </a:r>
            <a:r>
              <a:rPr lang="ru-RU" alt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нарушении установленного порядка проведения ГИА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учебному предмету обучающийся подает 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проведения экзамена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соответствующему учебному предмету уполномоченному представителю ГЭК, 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покидая ППЭ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rtlCol="0" anchor="t" anchorCtr="0" compatLnSpc="1"/>
          <a:lstStyle/>
          <a:p>
            <a:pPr marL="365125" indent="-282575" eaLnBrk="1" hangingPunct="1">
              <a:lnSpc>
                <a:spcPct val="70000"/>
              </a:lnSpc>
              <a:buFont typeface="Wingdings 2" panose="05020102010507070707" pitchFamily="18" charset="2"/>
              <a:buNone/>
            </a:pP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При рассмотрении </a:t>
            </a: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апелляции о нарушении установленного порядка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ГИА конфликтная комиссия рассматривает апелляцию, заключение о результатах проверки и выносит одно из решений:</a:t>
            </a:r>
          </a:p>
          <a:p>
            <a:pPr marL="365125" indent="-282575" eaLnBrk="1" hangingPunct="1">
              <a:lnSpc>
                <a:spcPct val="70000"/>
              </a:lnSpc>
              <a:buFont typeface="Wingdings 2" panose="05020102010507070707" pitchFamily="18" charset="2"/>
              <a:buChar char=""/>
            </a:pP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отклонении апелляции;</a:t>
            </a:r>
          </a:p>
          <a:p>
            <a:pPr marL="365125" indent="-282575" eaLnBrk="1" hangingPunct="1">
              <a:lnSpc>
                <a:spcPct val="70000"/>
              </a:lnSpc>
              <a:buFont typeface="Wingdings 2" panose="05020102010507070707" pitchFamily="18" charset="2"/>
              <a:buChar char=""/>
            </a:pP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удовлетворении апелляции. </a:t>
            </a:r>
          </a:p>
          <a:p>
            <a:pPr marL="365125" indent="-282575" eaLnBrk="1" hangingPunct="1">
              <a:lnSpc>
                <a:spcPct val="70000"/>
              </a:lnSpc>
              <a:buFont typeface="Wingdings 2" panose="05020102010507070707" pitchFamily="18" charset="2"/>
              <a:buNone/>
            </a:pP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25" indent="-282575" eaLnBrk="1" hangingPunct="1">
              <a:lnSpc>
                <a:spcPct val="70000"/>
              </a:lnSpc>
              <a:buFont typeface="Wingdings 2" panose="05020102010507070707" pitchFamily="18" charset="2"/>
              <a:buNone/>
            </a:pP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удовлетворении апелляции результат экзамена, по процедуре которого обучающимся была подана апелляция, аннулируется и обучающемуся предоставляется возможность сдать экзамен по соответствующему учебному предмету в другой день, предусмотренный расписанием ГИА (резервные дни).</a:t>
            </a:r>
          </a:p>
          <a:p>
            <a:pPr marL="365125" indent="-282575" eaLnBrk="1" hangingPunct="1">
              <a:lnSpc>
                <a:spcPct val="70000"/>
              </a:lnSpc>
              <a:buFont typeface="Wingdings 2" panose="05020102010507070707" pitchFamily="18" charset="2"/>
              <a:buChar char=""/>
            </a:pPr>
            <a:endParaRPr sz="2200" dirty="0"/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1912938" y="762000"/>
            <a:ext cx="9999662" cy="5486400"/>
          </a:xfrm>
          <a:ln/>
        </p:spPr>
        <p:txBody>
          <a:bodyPr vert="horz" wrap="square" lIns="91440" tIns="45720" rIns="91440" bIns="45720" anchor="t" anchorCtr="0"/>
          <a:lstStyle/>
          <a:p>
            <a:pPr marL="365125" indent="-282575" eaLnBrk="1" hangingPunct="1">
              <a:buFont typeface="Wingdings 2" panose="05020102010507070707" pitchFamily="18" charset="2"/>
              <a:buChar char=""/>
            </a:pPr>
            <a:r>
              <a:rPr lang="ru-RU" altLang="ru-RU" dirty="0">
                <a:latin typeface="Georgia" panose="02040502050405020303" pitchFamily="18" charset="0"/>
              </a:rPr>
              <a:t>Апелляция о </a:t>
            </a:r>
            <a:r>
              <a:rPr lang="ru-RU" altLang="ru-RU" b="1" dirty="0">
                <a:latin typeface="Georgia" panose="02040502050405020303" pitchFamily="18" charset="0"/>
              </a:rPr>
              <a:t>несогласии с выставленными баллами</a:t>
            </a:r>
            <a:r>
              <a:rPr lang="ru-RU" altLang="ru-RU" dirty="0">
                <a:latin typeface="Georgia" panose="02040502050405020303" pitchFamily="18" charset="0"/>
              </a:rPr>
              <a:t> подается в течение двух рабочих дней со дня объявления результатов экзамена по соответствующему предмету. </a:t>
            </a:r>
          </a:p>
          <a:p>
            <a:pPr marL="365125" indent="-282575" eaLnBrk="1" hangingPunct="1">
              <a:buFont typeface="Wingdings 2" panose="05020102010507070707" pitchFamily="18" charset="2"/>
              <a:buChar char=""/>
            </a:pPr>
            <a:r>
              <a:rPr lang="ru-RU" altLang="ru-RU" dirty="0">
                <a:latin typeface="Georgia" panose="02040502050405020303" pitchFamily="18" charset="0"/>
              </a:rPr>
              <a:t>Апелляция о несогласии с выставленными баллами подается в образовательную организацию, в которой они были допущены в установленном порядке к ГИА. Руководитель образовательной организации, принявший апелляцию, незамедлительно передает ее в конфликтную комиссию.</a:t>
            </a:r>
          </a:p>
          <a:p>
            <a:pPr marL="365125" indent="-282575" eaLnBrk="1" hangingPunct="1">
              <a:buFont typeface="Wingdings 2" panose="05020102010507070707" pitchFamily="18" charset="2"/>
              <a:buChar char=""/>
            </a:pPr>
            <a:r>
              <a:rPr lang="ru-RU" altLang="ru-RU" dirty="0">
                <a:latin typeface="Georgia" panose="02040502050405020303" pitchFamily="18" charset="0"/>
              </a:rPr>
              <a:t>Участники ГИА и (или) их родители (законные представители) заблаговременно информируются о времени и месте рассмотрения апелляций. </a:t>
            </a:r>
          </a:p>
          <a:p>
            <a:pPr marL="365125" indent="-282575" eaLnBrk="1" hangingPunct="1">
              <a:buFont typeface="Wingdings 2" panose="05020102010507070707" pitchFamily="18" charset="2"/>
              <a:buChar char=""/>
            </a:pPr>
            <a:endParaRPr lang="ru-RU" altLang="ru-RU" dirty="0"/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7263" y="152400"/>
            <a:ext cx="11031538" cy="4800600"/>
          </a:xfrm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 marL="8255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Конфликтная комиссия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НЕ рассматривает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апелляции </a:t>
            </a:r>
          </a:p>
          <a:p>
            <a:pPr marL="8255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по вопросам содержания и структуры экзаменационных материалов по учебным предметам,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по вопросам, связанным с оцениванием результатов выполнения заданий экзаменационной работы с кратким ответом,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нарушением обучающимся требований настоящего Порядка;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неправильного оформления экзаменационной работы.</a:t>
            </a: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ru-RU" altLang="ru-RU" kern="1200" dirty="0">
                <a:latin typeface="+mj-lt"/>
                <a:ea typeface="+mj-ea"/>
                <a:cs typeface="+mj-cs"/>
              </a:rPr>
              <a:t>Полезные ссылки</a:t>
            </a:r>
          </a:p>
        </p:txBody>
      </p:sp>
      <p:sp>
        <p:nvSpPr>
          <p:cNvPr id="43011" name="Объект 2"/>
          <p:cNvSpPr>
            <a:spLocks noGrp="1"/>
          </p:cNvSpPr>
          <p:nvPr>
            <p:ph idx="1"/>
          </p:nvPr>
        </p:nvSpPr>
        <p:spPr>
          <a:xfrm>
            <a:off x="1912938" y="1447800"/>
            <a:ext cx="9999662" cy="4953000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ru-RU" altLang="ru-RU" sz="3600" dirty="0">
                <a:hlinkClick r:id="rId2"/>
              </a:rPr>
              <a:t>ГИА 9 на сайте «Рособрнадзора»</a:t>
            </a:r>
            <a:endParaRPr lang="ru-RU" altLang="ru-RU" sz="3600" dirty="0"/>
          </a:p>
          <a:p>
            <a:pPr eaLnBrk="1" hangingPunct="1"/>
            <a:r>
              <a:rPr lang="ru-RU" altLang="ru-RU" sz="3600" dirty="0">
                <a:hlinkClick r:id="rId3"/>
              </a:rPr>
              <a:t>ФИПИ</a:t>
            </a:r>
            <a:endParaRPr lang="ru-RU" altLang="ru-RU" sz="3600" dirty="0"/>
          </a:p>
          <a:p>
            <a:pPr eaLnBrk="1" hangingPunct="1"/>
            <a:r>
              <a:rPr lang="ru-RU" altLang="ru-RU" sz="3600" dirty="0">
                <a:hlinkClick r:id="rId4"/>
              </a:rPr>
              <a:t>Официальная страница Министерства образования РК ВК, посвященная организации и проведению государственной итоговой аттестации</a:t>
            </a:r>
            <a:endParaRPr lang="ru-RU" altLang="ru-RU" sz="3600" dirty="0"/>
          </a:p>
          <a:p>
            <a:pPr eaLnBrk="1" hangingPunct="1"/>
            <a:endParaRPr lang="ru-RU" altLang="ru-RU" dirty="0"/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463" y="1227138"/>
            <a:ext cx="8880475" cy="4403725"/>
          </a:xfrm>
          <a:prstGeom prst="rect">
            <a:avLst/>
          </a:prstGeom>
          <a:solidFill>
            <a:schemeClr val="accent6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головок 9"/>
          <p:cNvSpPr txBox="1"/>
          <p:nvPr/>
        </p:nvSpPr>
        <p:spPr>
          <a:xfrm>
            <a:off x="3879850" y="1547813"/>
            <a:ext cx="4432300" cy="1150938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sz="7200" b="1" dirty="0">
                <a:solidFill>
                  <a:schemeClr val="bg1"/>
                </a:solidFill>
                <a:latin typeface="Calibri Light" panose="020F0302020204030204" pitchFamily="34" charset="0"/>
              </a:rPr>
              <a:t>СПАСИБО</a:t>
            </a:r>
          </a:p>
        </p:txBody>
      </p:sp>
      <p:sp>
        <p:nvSpPr>
          <p:cNvPr id="44036" name="Текст 11"/>
          <p:cNvSpPr txBox="1"/>
          <p:nvPr/>
        </p:nvSpPr>
        <p:spPr>
          <a:xfrm>
            <a:off x="2608263" y="2882900"/>
            <a:ext cx="6975475" cy="17065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82550" lvl="0" indent="0" algn="ctr" eaLnBrk="1" hangingPunct="1">
              <a:buFont typeface="Wingdings 2" panose="05020102010507070707" pitchFamily="18" charset="2"/>
              <a:buNone/>
            </a:pPr>
            <a:r>
              <a:rPr lang="ru-RU" altLang="ru-RU" sz="1600" b="1" dirty="0">
                <a:latin typeface="Georgia" panose="02040502050405020303" pitchFamily="18" charset="0"/>
                <a:cs typeface="Arial" panose="020B0604020202020204" pitchFamily="34" charset="0"/>
              </a:rPr>
              <a:t>Зам. директора по УВР</a:t>
            </a:r>
          </a:p>
          <a:p>
            <a:pPr marL="82550" lvl="0" indent="0" algn="ctr" eaLnBrk="1" hangingPunct="1">
              <a:buFont typeface="Wingdings 2" panose="05020102010507070707" pitchFamily="18" charset="2"/>
              <a:buNone/>
            </a:pPr>
            <a:r>
              <a:rPr lang="ru-RU" altLang="ru-RU" sz="1600" b="1" dirty="0">
                <a:latin typeface="Georgia" panose="02040502050405020303" pitchFamily="18" charset="0"/>
                <a:cs typeface="Arial" panose="020B0604020202020204" pitchFamily="34" charset="0"/>
              </a:rPr>
              <a:t>Ольга Владимировна Бородатова</a:t>
            </a:r>
          </a:p>
          <a:p>
            <a:pPr marL="82550" lvl="0" indent="0" algn="ctr" eaLnBrk="1" hangingPunct="1">
              <a:buFont typeface="Wingdings 2" panose="05020102010507070707" pitchFamily="18" charset="2"/>
              <a:buNone/>
            </a:pPr>
            <a:endParaRPr lang="ru-RU" altLang="ru-RU" sz="1600" b="1" dirty="0"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marL="82550" lvl="0" indent="0" algn="ctr" eaLnBrk="1" hangingPunct="1">
              <a:buFont typeface="Wingdings 2" panose="05020102010507070707" pitchFamily="18" charset="2"/>
              <a:buNone/>
            </a:pPr>
            <a:r>
              <a:rPr lang="ru-RU" altLang="ru-RU" sz="2400" b="1" dirty="0">
                <a:latin typeface="Georgia" panose="02040502050405020303" pitchFamily="18" charset="0"/>
                <a:cs typeface="Arial" panose="020B0604020202020204" pitchFamily="34" charset="0"/>
              </a:rPr>
              <a:t>Телефон 77-35-56</a:t>
            </a:r>
          </a:p>
          <a:p>
            <a:pPr marL="82550" lvl="0" indent="0" eaLnBrk="1" hangingPunct="1">
              <a:buFont typeface="Wingdings 2" panose="05020102010507070707" pitchFamily="18" charset="2"/>
              <a:buNone/>
            </a:pPr>
            <a:endParaRPr lang="ru-RU" altLang="ru-RU" sz="1600" dirty="0">
              <a:latin typeface="Georgia" panose="02040502050405020303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1858</Words>
  <Application>Microsoft Office PowerPoint</Application>
  <PresentationFormat>Широкоэкранный</PresentationFormat>
  <Paragraphs>202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Georgia</vt:lpstr>
      <vt:lpstr>PT Serif</vt:lpstr>
      <vt:lpstr>Times New Roman</vt:lpstr>
      <vt:lpstr>Wingdings</vt:lpstr>
      <vt:lpstr>Wingdings 2</vt:lpstr>
      <vt:lpstr>Тема Office</vt:lpstr>
      <vt:lpstr>Порядок проведения государственной итоговой аттестации  в 9 классах в 2025 году</vt:lpstr>
      <vt:lpstr>Презентация PowerPoint</vt:lpstr>
      <vt:lpstr>Нормативно-правовая база</vt:lpstr>
      <vt:lpstr>Итоговое собеседование</vt:lpstr>
      <vt:lpstr>Материалы по итоговому собеседованию размещены</vt:lpstr>
      <vt:lpstr>Итоговое  собеседование по русскому языку за курс основной школы</vt:lpstr>
      <vt:lpstr>Порядок проведения ИС</vt:lpstr>
      <vt:lpstr>Презентация PowerPoint</vt:lpstr>
      <vt:lpstr>Сроки ознакомления с результатами итогового собеседования по русскому языку в 9 классе в 2024/2025 учебном году  </vt:lpstr>
      <vt:lpstr>Презентация PowerPoint</vt:lpstr>
      <vt:lpstr>Презентация PowerPoint</vt:lpstr>
      <vt:lpstr>Расписание экзаменов 2025г. </vt:lpstr>
      <vt:lpstr>Презентация PowerPoint</vt:lpstr>
      <vt:lpstr>Средства обучения и воспитания, доступные для использования на экзаменах</vt:lpstr>
      <vt:lpstr>Презентация PowerPoint</vt:lpstr>
      <vt:lpstr>Профильные 10 классы гимназии </vt:lpstr>
      <vt:lpstr>Срок подачи заявлений на ГИА</vt:lpstr>
      <vt:lpstr>Заявление на участие в экзамене подается </vt:lpstr>
      <vt:lpstr>Презентация PowerPoint</vt:lpstr>
      <vt:lpstr>Допуск к экзаменам</vt:lpstr>
      <vt:lpstr>Проведение ОГЭ, ГВЭ</vt:lpstr>
      <vt:lpstr>На экзамене запрещено!</vt:lpstr>
      <vt:lpstr>Результаты ГИА-9 признаются удовлетворительными в случае, если обучающийся по сдаваемым учебным предметам набрал минимальное количество баллов</vt:lpstr>
      <vt:lpstr>Повторный допуск к ГИА (в резервные сроки летом)</vt:lpstr>
      <vt:lpstr>Ознакомление с результатами ОГЭ</vt:lpstr>
      <vt:lpstr>Презентация PowerPoint</vt:lpstr>
      <vt:lpstr>Прием и рассмотрение апелляций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Полезные ссылки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User</cp:lastModifiedBy>
  <cp:revision>23</cp:revision>
  <dcterms:created xsi:type="dcterms:W3CDTF">2021-12-09T11:10:51Z</dcterms:created>
  <dcterms:modified xsi:type="dcterms:W3CDTF">2025-01-17T07:34:32Z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F1ACB2B0658344F88B7E7D8463A3346B_12</vt:lpwstr>
  </property>
  <property fmtid="{D5CDD505-2E9C-101B-9397-08002B2CF9AE}" pid="3" name="KSOProductBuildVer">
    <vt:lpwstr>1049-12.2.0.19805</vt:lpwstr>
  </property>
</Properties>
</file>